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notesMasterIdLst>
    <p:notesMasterId r:id="rId14"/>
  </p:notesMasterIdLst>
  <p:handoutMasterIdLst>
    <p:handoutMasterId r:id="rId15"/>
  </p:handoutMasterIdLst>
  <p:sldIdLst>
    <p:sldId id="296" r:id="rId4"/>
    <p:sldId id="278" r:id="rId5"/>
    <p:sldId id="325" r:id="rId6"/>
    <p:sldId id="326" r:id="rId7"/>
    <p:sldId id="327" r:id="rId8"/>
    <p:sldId id="320" r:id="rId9"/>
    <p:sldId id="331" r:id="rId10"/>
    <p:sldId id="332" r:id="rId11"/>
    <p:sldId id="276" r:id="rId12"/>
    <p:sldId id="284" r:id="rId13"/>
  </p:sldIdLst>
  <p:sldSz cx="9144000" cy="5143500" type="screen16x9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1C6"/>
    <a:srgbClr val="BFBFBF"/>
    <a:srgbClr val="22AAE4"/>
    <a:srgbClr val="2ECAD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9" d="100"/>
          <a:sy n="89" d="100"/>
        </p:scale>
        <p:origin x="644" y="48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filter%20efficiency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Particle Size (µm)</c:v>
                </c:pt>
              </c:strCache>
            </c:strRef>
          </c:tx>
          <c:xVal>
            <c:numRef>
              <c:f>Sheet1!$B$2:$B$16</c:f>
              <c:numCache>
                <c:formatCode>General</c:formatCode>
                <c:ptCount val="15"/>
                <c:pt idx="0">
                  <c:v>0.30000000000000032</c:v>
                </c:pt>
                <c:pt idx="1">
                  <c:v>0.5</c:v>
                </c:pt>
                <c:pt idx="2">
                  <c:v>0.70000000000000062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  <c:pt idx="6">
                  <c:v>2.5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</c:v>
                </c:pt>
                <c:pt idx="13">
                  <c:v>9</c:v>
                </c:pt>
                <c:pt idx="14">
                  <c:v>10</c:v>
                </c:pt>
              </c:numCache>
            </c:numRef>
          </c:xVal>
          <c:yVal>
            <c:numRef>
              <c:f>Sheet1!$A$2:$A$16</c:f>
              <c:numCache>
                <c:formatCode>0.00%</c:formatCode>
                <c:ptCount val="15"/>
                <c:pt idx="0">
                  <c:v>0.95100000000000062</c:v>
                </c:pt>
                <c:pt idx="1">
                  <c:v>0.95700000000000063</c:v>
                </c:pt>
                <c:pt idx="2">
                  <c:v>0.96000000000000063</c:v>
                </c:pt>
                <c:pt idx="3">
                  <c:v>0.96200000000000063</c:v>
                </c:pt>
                <c:pt idx="4">
                  <c:v>0.96400000000000063</c:v>
                </c:pt>
                <c:pt idx="5">
                  <c:v>0.98</c:v>
                </c:pt>
                <c:pt idx="6">
                  <c:v>0.99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677-4AE9-B471-8E4B28C26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524800"/>
        <c:axId val="83784448"/>
      </c:scatterChart>
      <c:valAx>
        <c:axId val="82524800"/>
        <c:scaling>
          <c:logBase val="10"/>
          <c:orientation val="minMax"/>
          <c:min val="0.1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en-US" sz="1400"/>
                  <a:t>Particle Size (µm)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3784448"/>
        <c:crossesAt val="0"/>
        <c:crossBetween val="midCat"/>
        <c:majorUnit val="10"/>
        <c:minorUnit val="10"/>
      </c:valAx>
      <c:valAx>
        <c:axId val="83784448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en-US" sz="1400"/>
                  <a:t>Removal Efficiency</a:t>
                </a:r>
              </a:p>
            </c:rich>
          </c:tx>
          <c:layout>
            <c:manualLayout>
              <c:xMode val="edge"/>
              <c:yMode val="edge"/>
              <c:x val="2.4083196496989642E-2"/>
              <c:y val="0.34802664117852394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82524800"/>
        <c:crossesAt val="0.1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1E2-4EF6-A087-09D588D4324C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71E2-4EF6-A087-09D588D4324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E2-4EF6-A087-09D588D43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D3B-4161-8D33-FDEBE7839C9F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2D3B-4161-8D33-FDEBE7839C9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3B-4161-8D33-FDEBE7839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88B-4F18-81CD-2E9FF8C28CE0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288B-4F18-81CD-2E9FF8C28CE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8B-4F18-81CD-2E9FF8C28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34D0-4ADB-870B-1E4BB187A7C0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34D0-4ADB-870B-1E4BB187A7C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D0-4ADB-870B-1E4BB187A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8650D-2A1A-4B2C-B959-20661077183E}" type="datetimeFigureOut">
              <a:rPr lang="ko-KR" altLang="en-US" smtClean="0"/>
              <a:t>2019-06-23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554F8-E850-4E03-9C23-5B865B318D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6146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7310D-4A3C-4D77-B033-5B6B2884639D}" type="datetimeFigureOut">
              <a:rPr lang="ko-KR" altLang="en-US" smtClean="0"/>
              <a:t>2019-06-23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37324-3276-4269-A08A-7EE752CC5F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74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7324-3276-4269-A08A-7EE752CC5FA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236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7324-3276-4269-A08A-7EE752CC5FA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411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7324-3276-4269-A08A-7EE752CC5FA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265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7889684" y="2859782"/>
            <a:ext cx="767433" cy="144000"/>
            <a:chOff x="7934433" y="3003797"/>
            <a:chExt cx="767433" cy="144000"/>
          </a:xfrm>
        </p:grpSpPr>
        <p:sp>
          <p:nvSpPr>
            <p:cNvPr id="9" name="Rectangle 8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Title 2">
            <a:extLst>
              <a:ext uri="{FF2B5EF4-FFF2-40B4-BE49-F238E27FC236}">
                <a16:creationId xmlns:a16="http://schemas.microsoft.com/office/drawing/2014/main" id="{2404D70E-24EA-41AF-ABEE-5B2140D06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3959" y="3075918"/>
            <a:ext cx="3960000" cy="1008000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  <a:t>FREE </a:t>
            </a:r>
            <a:b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</a:b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  <a:t>PPT TEMPLATES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3C4D560-A90B-43F2-812D-A32FD22FCE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3957" y="4083918"/>
            <a:ext cx="3960001" cy="43200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PRESENTATION HERE</a:t>
            </a:r>
          </a:p>
        </p:txBody>
      </p:sp>
    </p:spTree>
    <p:extLst>
      <p:ext uri="{BB962C8B-B14F-4D97-AF65-F5344CB8AC3E}">
        <p14:creationId xmlns:p14="http://schemas.microsoft.com/office/powerpoint/2010/main" val="380739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33" y="1365030"/>
            <a:ext cx="4567767" cy="1998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6233" y="1365030"/>
            <a:ext cx="4567767" cy="1998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292895B-CBD9-4745-8D30-91F49E9E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A4041D5A-9284-440B-BB7E-072D9FB2DEF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475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540000"/>
            <a:ext cx="9144000" cy="406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60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8C8F810-5F00-4129-8726-6F1CFA1C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544542"/>
            <a:ext cx="4572000" cy="684000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Click to add title</a:t>
            </a:r>
            <a:endParaRPr lang="en-US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C70CC6A0-1F85-4CAC-BF4E-27C58E3ACDD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60032" y="1237506"/>
            <a:ext cx="4283968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9844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21014"/>
            <a:ext cx="2988000" cy="1998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156000" y="1221014"/>
            <a:ext cx="2988000" cy="1998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61948" y="1221822"/>
            <a:ext cx="3024336" cy="1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98C7C00-8428-4703-A32D-B42FC3CE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B8B8BF13-A895-4860-BF57-D420F5A519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014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997" y="2715766"/>
            <a:ext cx="3959992" cy="18905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44008" y="2715766"/>
            <a:ext cx="3959992" cy="18905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0000" y="1181818"/>
            <a:ext cx="3962989" cy="1466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641011" y="1181818"/>
            <a:ext cx="3962989" cy="1466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2E2CB55-DB02-4B94-9AA0-6EFBB868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7DDB83E5-458E-46B2-9A0C-FA643319B2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3554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0000" y="1253190"/>
            <a:ext cx="2520000" cy="3350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306788" y="1256958"/>
            <a:ext cx="2520000" cy="3350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073576" y="1260726"/>
            <a:ext cx="2520000" cy="3350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28DB036-0B4F-4FC0-8B21-0350E5FF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92C50DF5-B06D-47A0-9932-607237B9E88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7543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97768" y="205755"/>
            <a:ext cx="8748464" cy="4731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1021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60340" y="1"/>
            <a:ext cx="382332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"/>
            <a:ext cx="2555776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88224" y="1"/>
            <a:ext cx="2555776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2674961"/>
            <a:ext cx="2555776" cy="24685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88224" y="2674960"/>
            <a:ext cx="2555776" cy="24685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598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53128" y="1260014"/>
            <a:ext cx="2978251" cy="33434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28345" y="2932112"/>
            <a:ext cx="1656000" cy="16713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183791" y="2932113"/>
            <a:ext cx="1656000" cy="16713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3749" y="2932114"/>
            <a:ext cx="1656000" cy="16713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528345" y="1260014"/>
            <a:ext cx="1656184" cy="167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183607" y="1260014"/>
            <a:ext cx="1656184" cy="16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833749" y="1260014"/>
            <a:ext cx="1656184" cy="16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04DB8D5C-C91A-4755-AF2D-72EE2C637A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5655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087310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5" name="Rounded Rectangle 4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96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85822"/>
            <a:ext cx="9144001" cy="3377864"/>
          </a:xfrm>
          <a:custGeom>
            <a:avLst/>
            <a:gdLst>
              <a:gd name="connsiteX0" fmla="*/ 0 w 9144001"/>
              <a:gd name="connsiteY0" fmla="*/ 0 h 1623922"/>
              <a:gd name="connsiteX1" fmla="*/ 9144001 w 9144001"/>
              <a:gd name="connsiteY1" fmla="*/ 0 h 1623922"/>
              <a:gd name="connsiteX2" fmla="*/ 9144001 w 9144001"/>
              <a:gd name="connsiteY2" fmla="*/ 1623922 h 1623922"/>
              <a:gd name="connsiteX3" fmla="*/ 0 w 9144001"/>
              <a:gd name="connsiteY3" fmla="*/ 1623922 h 1623922"/>
              <a:gd name="connsiteX4" fmla="*/ 0 w 9144001"/>
              <a:gd name="connsiteY4" fmla="*/ 0 h 1623922"/>
              <a:gd name="connsiteX0" fmla="*/ 0 w 9144001"/>
              <a:gd name="connsiteY0" fmla="*/ 1292045 h 2915967"/>
              <a:gd name="connsiteX1" fmla="*/ 9144001 w 9144001"/>
              <a:gd name="connsiteY1" fmla="*/ 1292045 h 2915967"/>
              <a:gd name="connsiteX2" fmla="*/ 9144001 w 9144001"/>
              <a:gd name="connsiteY2" fmla="*/ 2915967 h 2915967"/>
              <a:gd name="connsiteX3" fmla="*/ 0 w 9144001"/>
              <a:gd name="connsiteY3" fmla="*/ 2915967 h 2915967"/>
              <a:gd name="connsiteX4" fmla="*/ 0 w 9144001"/>
              <a:gd name="connsiteY4" fmla="*/ 1292045 h 2915967"/>
              <a:gd name="connsiteX0" fmla="*/ 0 w 9144001"/>
              <a:gd name="connsiteY0" fmla="*/ 1661157 h 3285079"/>
              <a:gd name="connsiteX1" fmla="*/ 9144001 w 9144001"/>
              <a:gd name="connsiteY1" fmla="*/ 1661157 h 3285079"/>
              <a:gd name="connsiteX2" fmla="*/ 9144001 w 9144001"/>
              <a:gd name="connsiteY2" fmla="*/ 3285079 h 3285079"/>
              <a:gd name="connsiteX3" fmla="*/ 0 w 9144001"/>
              <a:gd name="connsiteY3" fmla="*/ 3285079 h 3285079"/>
              <a:gd name="connsiteX4" fmla="*/ 0 w 9144001"/>
              <a:gd name="connsiteY4" fmla="*/ 1661157 h 3285079"/>
              <a:gd name="connsiteX0" fmla="*/ 0 w 9144001"/>
              <a:gd name="connsiteY0" fmla="*/ 1530125 h 3154047"/>
              <a:gd name="connsiteX1" fmla="*/ 9144001 w 9144001"/>
              <a:gd name="connsiteY1" fmla="*/ 1530125 h 3154047"/>
              <a:gd name="connsiteX2" fmla="*/ 9144001 w 9144001"/>
              <a:gd name="connsiteY2" fmla="*/ 3154047 h 3154047"/>
              <a:gd name="connsiteX3" fmla="*/ 0 w 9144001"/>
              <a:gd name="connsiteY3" fmla="*/ 3154047 h 3154047"/>
              <a:gd name="connsiteX4" fmla="*/ 0 w 9144001"/>
              <a:gd name="connsiteY4" fmla="*/ 1530125 h 3154047"/>
              <a:gd name="connsiteX0" fmla="*/ 0 w 9144001"/>
              <a:gd name="connsiteY0" fmla="*/ 1486810 h 3110732"/>
              <a:gd name="connsiteX1" fmla="*/ 9144001 w 9144001"/>
              <a:gd name="connsiteY1" fmla="*/ 1486810 h 3110732"/>
              <a:gd name="connsiteX2" fmla="*/ 9144001 w 9144001"/>
              <a:gd name="connsiteY2" fmla="*/ 3110732 h 3110732"/>
              <a:gd name="connsiteX3" fmla="*/ 0 w 9144001"/>
              <a:gd name="connsiteY3" fmla="*/ 3110732 h 3110732"/>
              <a:gd name="connsiteX4" fmla="*/ 0 w 9144001"/>
              <a:gd name="connsiteY4" fmla="*/ 1486810 h 3110732"/>
              <a:gd name="connsiteX0" fmla="*/ 0 w 9144001"/>
              <a:gd name="connsiteY0" fmla="*/ 1508441 h 3132363"/>
              <a:gd name="connsiteX1" fmla="*/ 9144001 w 9144001"/>
              <a:gd name="connsiteY1" fmla="*/ 1508441 h 3132363"/>
              <a:gd name="connsiteX2" fmla="*/ 9144001 w 9144001"/>
              <a:gd name="connsiteY2" fmla="*/ 3132363 h 3132363"/>
              <a:gd name="connsiteX3" fmla="*/ 0 w 9144001"/>
              <a:gd name="connsiteY3" fmla="*/ 3132363 h 3132363"/>
              <a:gd name="connsiteX4" fmla="*/ 0 w 9144001"/>
              <a:gd name="connsiteY4" fmla="*/ 1508441 h 3132363"/>
              <a:gd name="connsiteX0" fmla="*/ 0 w 9144001"/>
              <a:gd name="connsiteY0" fmla="*/ 1569794 h 3193716"/>
              <a:gd name="connsiteX1" fmla="*/ 9144001 w 9144001"/>
              <a:gd name="connsiteY1" fmla="*/ 1569794 h 3193716"/>
              <a:gd name="connsiteX2" fmla="*/ 9144001 w 9144001"/>
              <a:gd name="connsiteY2" fmla="*/ 3193716 h 3193716"/>
              <a:gd name="connsiteX3" fmla="*/ 0 w 9144001"/>
              <a:gd name="connsiteY3" fmla="*/ 3193716 h 3193716"/>
              <a:gd name="connsiteX4" fmla="*/ 0 w 9144001"/>
              <a:gd name="connsiteY4" fmla="*/ 1569794 h 3193716"/>
              <a:gd name="connsiteX0" fmla="*/ 0 w 9144001"/>
              <a:gd name="connsiteY0" fmla="*/ 1587570 h 3211492"/>
              <a:gd name="connsiteX1" fmla="*/ 9144001 w 9144001"/>
              <a:gd name="connsiteY1" fmla="*/ 1587570 h 3211492"/>
              <a:gd name="connsiteX2" fmla="*/ 9144001 w 9144001"/>
              <a:gd name="connsiteY2" fmla="*/ 3211492 h 3211492"/>
              <a:gd name="connsiteX3" fmla="*/ 0 w 9144001"/>
              <a:gd name="connsiteY3" fmla="*/ 3211492 h 3211492"/>
              <a:gd name="connsiteX4" fmla="*/ 0 w 9144001"/>
              <a:gd name="connsiteY4" fmla="*/ 1587570 h 3211492"/>
              <a:gd name="connsiteX0" fmla="*/ 0 w 9144001"/>
              <a:gd name="connsiteY0" fmla="*/ 1601749 h 3225671"/>
              <a:gd name="connsiteX1" fmla="*/ 9144001 w 9144001"/>
              <a:gd name="connsiteY1" fmla="*/ 1601749 h 3225671"/>
              <a:gd name="connsiteX2" fmla="*/ 9144001 w 9144001"/>
              <a:gd name="connsiteY2" fmla="*/ 3225671 h 3225671"/>
              <a:gd name="connsiteX3" fmla="*/ 0 w 9144001"/>
              <a:gd name="connsiteY3" fmla="*/ 3225671 h 3225671"/>
              <a:gd name="connsiteX4" fmla="*/ 0 w 9144001"/>
              <a:gd name="connsiteY4" fmla="*/ 1601749 h 3225671"/>
              <a:gd name="connsiteX0" fmla="*/ 0 w 9144001"/>
              <a:gd name="connsiteY0" fmla="*/ 1569907 h 3193829"/>
              <a:gd name="connsiteX1" fmla="*/ 9144001 w 9144001"/>
              <a:gd name="connsiteY1" fmla="*/ 1569907 h 3193829"/>
              <a:gd name="connsiteX2" fmla="*/ 9144001 w 9144001"/>
              <a:gd name="connsiteY2" fmla="*/ 3193829 h 3193829"/>
              <a:gd name="connsiteX3" fmla="*/ 0 w 9144001"/>
              <a:gd name="connsiteY3" fmla="*/ 3193829 h 3193829"/>
              <a:gd name="connsiteX4" fmla="*/ 0 w 9144001"/>
              <a:gd name="connsiteY4" fmla="*/ 1569907 h 3193829"/>
              <a:gd name="connsiteX0" fmla="*/ 0 w 9144001"/>
              <a:gd name="connsiteY0" fmla="*/ 1598836 h 3222758"/>
              <a:gd name="connsiteX1" fmla="*/ 9144001 w 9144001"/>
              <a:gd name="connsiteY1" fmla="*/ 1598836 h 3222758"/>
              <a:gd name="connsiteX2" fmla="*/ 9144001 w 9144001"/>
              <a:gd name="connsiteY2" fmla="*/ 3222758 h 3222758"/>
              <a:gd name="connsiteX3" fmla="*/ 0 w 9144001"/>
              <a:gd name="connsiteY3" fmla="*/ 3222758 h 3222758"/>
              <a:gd name="connsiteX4" fmla="*/ 0 w 9144001"/>
              <a:gd name="connsiteY4" fmla="*/ 1598836 h 3222758"/>
              <a:gd name="connsiteX0" fmla="*/ 0 w 9144001"/>
              <a:gd name="connsiteY0" fmla="*/ 1625232 h 3249154"/>
              <a:gd name="connsiteX1" fmla="*/ 9144001 w 9144001"/>
              <a:gd name="connsiteY1" fmla="*/ 1625232 h 3249154"/>
              <a:gd name="connsiteX2" fmla="*/ 9144001 w 9144001"/>
              <a:gd name="connsiteY2" fmla="*/ 3249154 h 3249154"/>
              <a:gd name="connsiteX3" fmla="*/ 0 w 9144001"/>
              <a:gd name="connsiteY3" fmla="*/ 3249154 h 3249154"/>
              <a:gd name="connsiteX4" fmla="*/ 0 w 9144001"/>
              <a:gd name="connsiteY4" fmla="*/ 1625232 h 3249154"/>
              <a:gd name="connsiteX0" fmla="*/ 0 w 9144001"/>
              <a:gd name="connsiteY0" fmla="*/ 1587134 h 3211056"/>
              <a:gd name="connsiteX1" fmla="*/ 9144001 w 9144001"/>
              <a:gd name="connsiteY1" fmla="*/ 1587134 h 3211056"/>
              <a:gd name="connsiteX2" fmla="*/ 9144001 w 9144001"/>
              <a:gd name="connsiteY2" fmla="*/ 3211056 h 3211056"/>
              <a:gd name="connsiteX3" fmla="*/ 0 w 9144001"/>
              <a:gd name="connsiteY3" fmla="*/ 3211056 h 3211056"/>
              <a:gd name="connsiteX4" fmla="*/ 0 w 9144001"/>
              <a:gd name="connsiteY4" fmla="*/ 1587134 h 3211056"/>
              <a:gd name="connsiteX0" fmla="*/ 0 w 9144001"/>
              <a:gd name="connsiteY0" fmla="*/ 1576790 h 3200712"/>
              <a:gd name="connsiteX1" fmla="*/ 9144001 w 9144001"/>
              <a:gd name="connsiteY1" fmla="*/ 1576790 h 3200712"/>
              <a:gd name="connsiteX2" fmla="*/ 9144001 w 9144001"/>
              <a:gd name="connsiteY2" fmla="*/ 3200712 h 3200712"/>
              <a:gd name="connsiteX3" fmla="*/ 0 w 9144001"/>
              <a:gd name="connsiteY3" fmla="*/ 3200712 h 3200712"/>
              <a:gd name="connsiteX4" fmla="*/ 0 w 9144001"/>
              <a:gd name="connsiteY4" fmla="*/ 1576790 h 3200712"/>
              <a:gd name="connsiteX0" fmla="*/ 0 w 9144001"/>
              <a:gd name="connsiteY0" fmla="*/ 1569906 h 3193828"/>
              <a:gd name="connsiteX1" fmla="*/ 9144001 w 9144001"/>
              <a:gd name="connsiteY1" fmla="*/ 1569906 h 3193828"/>
              <a:gd name="connsiteX2" fmla="*/ 9144001 w 9144001"/>
              <a:gd name="connsiteY2" fmla="*/ 3193828 h 3193828"/>
              <a:gd name="connsiteX3" fmla="*/ 0 w 9144001"/>
              <a:gd name="connsiteY3" fmla="*/ 3193828 h 3193828"/>
              <a:gd name="connsiteX4" fmla="*/ 0 w 9144001"/>
              <a:gd name="connsiteY4" fmla="*/ 1569906 h 3193828"/>
              <a:gd name="connsiteX0" fmla="*/ 0 w 9144001"/>
              <a:gd name="connsiteY0" fmla="*/ 1547983 h 3221219"/>
              <a:gd name="connsiteX1" fmla="*/ 9144001 w 9144001"/>
              <a:gd name="connsiteY1" fmla="*/ 1597297 h 3221219"/>
              <a:gd name="connsiteX2" fmla="*/ 9144001 w 9144001"/>
              <a:gd name="connsiteY2" fmla="*/ 3221219 h 3221219"/>
              <a:gd name="connsiteX3" fmla="*/ 0 w 9144001"/>
              <a:gd name="connsiteY3" fmla="*/ 3221219 h 3221219"/>
              <a:gd name="connsiteX4" fmla="*/ 0 w 9144001"/>
              <a:gd name="connsiteY4" fmla="*/ 1547983 h 3221219"/>
              <a:gd name="connsiteX0" fmla="*/ 0 w 9144001"/>
              <a:gd name="connsiteY0" fmla="*/ 1513373 h 3186609"/>
              <a:gd name="connsiteX1" fmla="*/ 9144001 w 9144001"/>
              <a:gd name="connsiteY1" fmla="*/ 1562687 h 3186609"/>
              <a:gd name="connsiteX2" fmla="*/ 9144001 w 9144001"/>
              <a:gd name="connsiteY2" fmla="*/ 3186609 h 3186609"/>
              <a:gd name="connsiteX3" fmla="*/ 0 w 9144001"/>
              <a:gd name="connsiteY3" fmla="*/ 3186609 h 3186609"/>
              <a:gd name="connsiteX4" fmla="*/ 0 w 9144001"/>
              <a:gd name="connsiteY4" fmla="*/ 1513373 h 3186609"/>
              <a:gd name="connsiteX0" fmla="*/ 0 w 9144001"/>
              <a:gd name="connsiteY0" fmla="*/ 1558284 h 3231520"/>
              <a:gd name="connsiteX1" fmla="*/ 9144001 w 9144001"/>
              <a:gd name="connsiteY1" fmla="*/ 1508969 h 3231520"/>
              <a:gd name="connsiteX2" fmla="*/ 9144001 w 9144001"/>
              <a:gd name="connsiteY2" fmla="*/ 3231520 h 3231520"/>
              <a:gd name="connsiteX3" fmla="*/ 0 w 9144001"/>
              <a:gd name="connsiteY3" fmla="*/ 3231520 h 3231520"/>
              <a:gd name="connsiteX4" fmla="*/ 0 w 9144001"/>
              <a:gd name="connsiteY4" fmla="*/ 1558284 h 3231520"/>
              <a:gd name="connsiteX0" fmla="*/ 0 w 9144001"/>
              <a:gd name="connsiteY0" fmla="*/ 1514779 h 3188015"/>
              <a:gd name="connsiteX1" fmla="*/ 9144001 w 9144001"/>
              <a:gd name="connsiteY1" fmla="*/ 1465464 h 3188015"/>
              <a:gd name="connsiteX2" fmla="*/ 9144001 w 9144001"/>
              <a:gd name="connsiteY2" fmla="*/ 3188015 h 3188015"/>
              <a:gd name="connsiteX3" fmla="*/ 0 w 9144001"/>
              <a:gd name="connsiteY3" fmla="*/ 3188015 h 3188015"/>
              <a:gd name="connsiteX4" fmla="*/ 0 w 9144001"/>
              <a:gd name="connsiteY4" fmla="*/ 1514779 h 318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3188015">
                <a:moveTo>
                  <a:pt x="0" y="1514779"/>
                </a:moveTo>
                <a:cubicBezTo>
                  <a:pt x="3346967" y="-771184"/>
                  <a:pt x="6343088" y="-205543"/>
                  <a:pt x="9144001" y="1465464"/>
                </a:cubicBezTo>
                <a:lnTo>
                  <a:pt x="9144001" y="3188015"/>
                </a:lnTo>
                <a:lnTo>
                  <a:pt x="0" y="3188015"/>
                </a:lnTo>
                <a:lnTo>
                  <a:pt x="0" y="15147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Freeform 5"/>
          <p:cNvSpPr/>
          <p:nvPr userDrawn="1"/>
        </p:nvSpPr>
        <p:spPr>
          <a:xfrm>
            <a:off x="-32411" y="1811489"/>
            <a:ext cx="9206391" cy="1551143"/>
          </a:xfrm>
          <a:custGeom>
            <a:avLst/>
            <a:gdLst>
              <a:gd name="connsiteX0" fmla="*/ 0 w 9152626"/>
              <a:gd name="connsiteY0" fmla="*/ 25879 h 25879"/>
              <a:gd name="connsiteX1" fmla="*/ 9152626 w 9152626"/>
              <a:gd name="connsiteY1" fmla="*/ 0 h 25879"/>
              <a:gd name="connsiteX0" fmla="*/ 0 w 9152626"/>
              <a:gd name="connsiteY0" fmla="*/ 1369701 h 1369701"/>
              <a:gd name="connsiteX1" fmla="*/ 9152626 w 9152626"/>
              <a:gd name="connsiteY1" fmla="*/ 1343822 h 1369701"/>
              <a:gd name="connsiteX0" fmla="*/ 0 w 9152626"/>
              <a:gd name="connsiteY0" fmla="*/ 1686391 h 1686391"/>
              <a:gd name="connsiteX1" fmla="*/ 9152626 w 9152626"/>
              <a:gd name="connsiteY1" fmla="*/ 1660512 h 1686391"/>
              <a:gd name="connsiteX0" fmla="*/ 0 w 9152626"/>
              <a:gd name="connsiteY0" fmla="*/ 1531416 h 1531416"/>
              <a:gd name="connsiteX1" fmla="*/ 9152626 w 9152626"/>
              <a:gd name="connsiteY1" fmla="*/ 1505537 h 1531416"/>
              <a:gd name="connsiteX0" fmla="*/ 0 w 9152626"/>
              <a:gd name="connsiteY0" fmla="*/ 1611986 h 1611986"/>
              <a:gd name="connsiteX1" fmla="*/ 9152626 w 9152626"/>
              <a:gd name="connsiteY1" fmla="*/ 1586107 h 1611986"/>
              <a:gd name="connsiteX0" fmla="*/ 0 w 9152626"/>
              <a:gd name="connsiteY0" fmla="*/ 1536682 h 1536682"/>
              <a:gd name="connsiteX1" fmla="*/ 9152626 w 9152626"/>
              <a:gd name="connsiteY1" fmla="*/ 1510803 h 1536682"/>
              <a:gd name="connsiteX0" fmla="*/ 0 w 9152626"/>
              <a:gd name="connsiteY0" fmla="*/ 1585062 h 1585062"/>
              <a:gd name="connsiteX1" fmla="*/ 9152626 w 9152626"/>
              <a:gd name="connsiteY1" fmla="*/ 1559183 h 1585062"/>
              <a:gd name="connsiteX0" fmla="*/ 0 w 9152626"/>
              <a:gd name="connsiteY0" fmla="*/ 1579305 h 1579305"/>
              <a:gd name="connsiteX1" fmla="*/ 9152626 w 9152626"/>
              <a:gd name="connsiteY1" fmla="*/ 1553426 h 1579305"/>
              <a:gd name="connsiteX0" fmla="*/ 0 w 9152626"/>
              <a:gd name="connsiteY0" fmla="*/ 1551143 h 1551143"/>
              <a:gd name="connsiteX1" fmla="*/ 9152626 w 9152626"/>
              <a:gd name="connsiteY1" fmla="*/ 1525264 h 155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52626" h="1551143">
                <a:moveTo>
                  <a:pt x="0" y="1551143"/>
                </a:moveTo>
                <a:cubicBezTo>
                  <a:pt x="3378679" y="-907387"/>
                  <a:pt x="6800490" y="-79250"/>
                  <a:pt x="9152626" y="1525264"/>
                </a:cubicBezTo>
              </a:path>
            </a:pathLst>
          </a:cu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E9CB1C7-B20E-45E9-99BF-5168D6E904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7968" y="1059582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marL="0" indent="0" algn="ctr">
              <a:buNone/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Welcome!!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CD46BF13-6E05-4054-B2FE-E9511EDC030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1812889"/>
            <a:ext cx="9144000" cy="3350797"/>
          </a:xfrm>
          <a:custGeom>
            <a:avLst/>
            <a:gdLst>
              <a:gd name="connsiteX0" fmla="*/ 4490714 w 9144000"/>
              <a:gd name="connsiteY0" fmla="*/ 8 h 3350797"/>
              <a:gd name="connsiteX1" fmla="*/ 8897497 w 9144000"/>
              <a:gd name="connsiteY1" fmla="*/ 1631288 h 3350797"/>
              <a:gd name="connsiteX2" fmla="*/ 9144000 w 9144000"/>
              <a:gd name="connsiteY2" fmla="*/ 1825035 h 3350797"/>
              <a:gd name="connsiteX3" fmla="*/ 9144000 w 9144000"/>
              <a:gd name="connsiteY3" fmla="*/ 2662245 h 3350797"/>
              <a:gd name="connsiteX4" fmla="*/ 9141332 w 9144000"/>
              <a:gd name="connsiteY4" fmla="*/ 2958113 h 3350797"/>
              <a:gd name="connsiteX5" fmla="*/ 9140604 w 9144000"/>
              <a:gd name="connsiteY5" fmla="*/ 3149921 h 3350797"/>
              <a:gd name="connsiteX6" fmla="*/ 9140998 w 9144000"/>
              <a:gd name="connsiteY6" fmla="*/ 3350797 h 3350797"/>
              <a:gd name="connsiteX7" fmla="*/ 0 w 9144000"/>
              <a:gd name="connsiteY7" fmla="*/ 3350797 h 3350797"/>
              <a:gd name="connsiteX8" fmla="*/ 0 w 9144000"/>
              <a:gd name="connsiteY8" fmla="*/ 1766508 h 3350797"/>
              <a:gd name="connsiteX9" fmla="*/ 290022 w 9144000"/>
              <a:gd name="connsiteY9" fmla="*/ 1538857 h 3350797"/>
              <a:gd name="connsiteX10" fmla="*/ 4490714 w 9144000"/>
              <a:gd name="connsiteY10" fmla="*/ 8 h 33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3350797">
                <a:moveTo>
                  <a:pt x="4490714" y="8"/>
                </a:moveTo>
                <a:cubicBezTo>
                  <a:pt x="6053839" y="-2490"/>
                  <a:pt x="7550369" y="605730"/>
                  <a:pt x="8897497" y="1631288"/>
                </a:cubicBezTo>
                <a:lnTo>
                  <a:pt x="9144000" y="1825035"/>
                </a:lnTo>
                <a:lnTo>
                  <a:pt x="9144000" y="2662245"/>
                </a:lnTo>
                <a:lnTo>
                  <a:pt x="9141332" y="2958113"/>
                </a:lnTo>
                <a:cubicBezTo>
                  <a:pt x="9140944" y="3020873"/>
                  <a:pt x="9140681" y="3084641"/>
                  <a:pt x="9140604" y="3149921"/>
                </a:cubicBezTo>
                <a:lnTo>
                  <a:pt x="9140998" y="3350797"/>
                </a:lnTo>
                <a:lnTo>
                  <a:pt x="0" y="3350797"/>
                </a:lnTo>
                <a:lnTo>
                  <a:pt x="0" y="1766508"/>
                </a:lnTo>
                <a:lnTo>
                  <a:pt x="290022" y="1538857"/>
                </a:lnTo>
                <a:cubicBezTo>
                  <a:pt x="1704257" y="471960"/>
                  <a:pt x="3122979" y="2194"/>
                  <a:pt x="4490714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3280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907704" y="1779662"/>
            <a:ext cx="1584176" cy="1584176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030016" y="1901974"/>
            <a:ext cx="1339552" cy="13395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5936" y="2204395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95936" y="2780459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064481" y="1952954"/>
            <a:ext cx="767433" cy="144000"/>
            <a:chOff x="7934433" y="3003797"/>
            <a:chExt cx="767433" cy="144000"/>
          </a:xfrm>
        </p:grpSpPr>
        <p:sp>
          <p:nvSpPr>
            <p:cNvPr id="8" name="Rectangle 7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9148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 rot="10800000">
            <a:off x="0" y="195487"/>
            <a:ext cx="9144001" cy="3193828"/>
          </a:xfrm>
          <a:custGeom>
            <a:avLst/>
            <a:gdLst>
              <a:gd name="connsiteX0" fmla="*/ 0 w 9144001"/>
              <a:gd name="connsiteY0" fmla="*/ 0 h 1623922"/>
              <a:gd name="connsiteX1" fmla="*/ 9144001 w 9144001"/>
              <a:gd name="connsiteY1" fmla="*/ 0 h 1623922"/>
              <a:gd name="connsiteX2" fmla="*/ 9144001 w 9144001"/>
              <a:gd name="connsiteY2" fmla="*/ 1623922 h 1623922"/>
              <a:gd name="connsiteX3" fmla="*/ 0 w 9144001"/>
              <a:gd name="connsiteY3" fmla="*/ 1623922 h 1623922"/>
              <a:gd name="connsiteX4" fmla="*/ 0 w 9144001"/>
              <a:gd name="connsiteY4" fmla="*/ 0 h 1623922"/>
              <a:gd name="connsiteX0" fmla="*/ 0 w 9144001"/>
              <a:gd name="connsiteY0" fmla="*/ 1292045 h 2915967"/>
              <a:gd name="connsiteX1" fmla="*/ 9144001 w 9144001"/>
              <a:gd name="connsiteY1" fmla="*/ 1292045 h 2915967"/>
              <a:gd name="connsiteX2" fmla="*/ 9144001 w 9144001"/>
              <a:gd name="connsiteY2" fmla="*/ 2915967 h 2915967"/>
              <a:gd name="connsiteX3" fmla="*/ 0 w 9144001"/>
              <a:gd name="connsiteY3" fmla="*/ 2915967 h 2915967"/>
              <a:gd name="connsiteX4" fmla="*/ 0 w 9144001"/>
              <a:gd name="connsiteY4" fmla="*/ 1292045 h 2915967"/>
              <a:gd name="connsiteX0" fmla="*/ 0 w 9144001"/>
              <a:gd name="connsiteY0" fmla="*/ 1661157 h 3285079"/>
              <a:gd name="connsiteX1" fmla="*/ 9144001 w 9144001"/>
              <a:gd name="connsiteY1" fmla="*/ 1661157 h 3285079"/>
              <a:gd name="connsiteX2" fmla="*/ 9144001 w 9144001"/>
              <a:gd name="connsiteY2" fmla="*/ 3285079 h 3285079"/>
              <a:gd name="connsiteX3" fmla="*/ 0 w 9144001"/>
              <a:gd name="connsiteY3" fmla="*/ 3285079 h 3285079"/>
              <a:gd name="connsiteX4" fmla="*/ 0 w 9144001"/>
              <a:gd name="connsiteY4" fmla="*/ 1661157 h 3285079"/>
              <a:gd name="connsiteX0" fmla="*/ 0 w 9144001"/>
              <a:gd name="connsiteY0" fmla="*/ 1530125 h 3154047"/>
              <a:gd name="connsiteX1" fmla="*/ 9144001 w 9144001"/>
              <a:gd name="connsiteY1" fmla="*/ 1530125 h 3154047"/>
              <a:gd name="connsiteX2" fmla="*/ 9144001 w 9144001"/>
              <a:gd name="connsiteY2" fmla="*/ 3154047 h 3154047"/>
              <a:gd name="connsiteX3" fmla="*/ 0 w 9144001"/>
              <a:gd name="connsiteY3" fmla="*/ 3154047 h 3154047"/>
              <a:gd name="connsiteX4" fmla="*/ 0 w 9144001"/>
              <a:gd name="connsiteY4" fmla="*/ 1530125 h 3154047"/>
              <a:gd name="connsiteX0" fmla="*/ 0 w 9144001"/>
              <a:gd name="connsiteY0" fmla="*/ 1486810 h 3110732"/>
              <a:gd name="connsiteX1" fmla="*/ 9144001 w 9144001"/>
              <a:gd name="connsiteY1" fmla="*/ 1486810 h 3110732"/>
              <a:gd name="connsiteX2" fmla="*/ 9144001 w 9144001"/>
              <a:gd name="connsiteY2" fmla="*/ 3110732 h 3110732"/>
              <a:gd name="connsiteX3" fmla="*/ 0 w 9144001"/>
              <a:gd name="connsiteY3" fmla="*/ 3110732 h 3110732"/>
              <a:gd name="connsiteX4" fmla="*/ 0 w 9144001"/>
              <a:gd name="connsiteY4" fmla="*/ 1486810 h 3110732"/>
              <a:gd name="connsiteX0" fmla="*/ 0 w 9144001"/>
              <a:gd name="connsiteY0" fmla="*/ 1508441 h 3132363"/>
              <a:gd name="connsiteX1" fmla="*/ 9144001 w 9144001"/>
              <a:gd name="connsiteY1" fmla="*/ 1508441 h 3132363"/>
              <a:gd name="connsiteX2" fmla="*/ 9144001 w 9144001"/>
              <a:gd name="connsiteY2" fmla="*/ 3132363 h 3132363"/>
              <a:gd name="connsiteX3" fmla="*/ 0 w 9144001"/>
              <a:gd name="connsiteY3" fmla="*/ 3132363 h 3132363"/>
              <a:gd name="connsiteX4" fmla="*/ 0 w 9144001"/>
              <a:gd name="connsiteY4" fmla="*/ 1508441 h 3132363"/>
              <a:gd name="connsiteX0" fmla="*/ 0 w 9144001"/>
              <a:gd name="connsiteY0" fmla="*/ 1569794 h 3193716"/>
              <a:gd name="connsiteX1" fmla="*/ 9144001 w 9144001"/>
              <a:gd name="connsiteY1" fmla="*/ 1569794 h 3193716"/>
              <a:gd name="connsiteX2" fmla="*/ 9144001 w 9144001"/>
              <a:gd name="connsiteY2" fmla="*/ 3193716 h 3193716"/>
              <a:gd name="connsiteX3" fmla="*/ 0 w 9144001"/>
              <a:gd name="connsiteY3" fmla="*/ 3193716 h 3193716"/>
              <a:gd name="connsiteX4" fmla="*/ 0 w 9144001"/>
              <a:gd name="connsiteY4" fmla="*/ 1569794 h 3193716"/>
              <a:gd name="connsiteX0" fmla="*/ 0 w 9144001"/>
              <a:gd name="connsiteY0" fmla="*/ 1587570 h 3211492"/>
              <a:gd name="connsiteX1" fmla="*/ 9144001 w 9144001"/>
              <a:gd name="connsiteY1" fmla="*/ 1587570 h 3211492"/>
              <a:gd name="connsiteX2" fmla="*/ 9144001 w 9144001"/>
              <a:gd name="connsiteY2" fmla="*/ 3211492 h 3211492"/>
              <a:gd name="connsiteX3" fmla="*/ 0 w 9144001"/>
              <a:gd name="connsiteY3" fmla="*/ 3211492 h 3211492"/>
              <a:gd name="connsiteX4" fmla="*/ 0 w 9144001"/>
              <a:gd name="connsiteY4" fmla="*/ 1587570 h 3211492"/>
              <a:gd name="connsiteX0" fmla="*/ 0 w 9144001"/>
              <a:gd name="connsiteY0" fmla="*/ 1601749 h 3225671"/>
              <a:gd name="connsiteX1" fmla="*/ 9144001 w 9144001"/>
              <a:gd name="connsiteY1" fmla="*/ 1601749 h 3225671"/>
              <a:gd name="connsiteX2" fmla="*/ 9144001 w 9144001"/>
              <a:gd name="connsiteY2" fmla="*/ 3225671 h 3225671"/>
              <a:gd name="connsiteX3" fmla="*/ 0 w 9144001"/>
              <a:gd name="connsiteY3" fmla="*/ 3225671 h 3225671"/>
              <a:gd name="connsiteX4" fmla="*/ 0 w 9144001"/>
              <a:gd name="connsiteY4" fmla="*/ 1601749 h 3225671"/>
              <a:gd name="connsiteX0" fmla="*/ 0 w 9144001"/>
              <a:gd name="connsiteY0" fmla="*/ 1569907 h 3193829"/>
              <a:gd name="connsiteX1" fmla="*/ 9144001 w 9144001"/>
              <a:gd name="connsiteY1" fmla="*/ 1569907 h 3193829"/>
              <a:gd name="connsiteX2" fmla="*/ 9144001 w 9144001"/>
              <a:gd name="connsiteY2" fmla="*/ 3193829 h 3193829"/>
              <a:gd name="connsiteX3" fmla="*/ 0 w 9144001"/>
              <a:gd name="connsiteY3" fmla="*/ 3193829 h 3193829"/>
              <a:gd name="connsiteX4" fmla="*/ 0 w 9144001"/>
              <a:gd name="connsiteY4" fmla="*/ 1569907 h 3193829"/>
              <a:gd name="connsiteX0" fmla="*/ 0 w 9144001"/>
              <a:gd name="connsiteY0" fmla="*/ 1598836 h 3222758"/>
              <a:gd name="connsiteX1" fmla="*/ 9144001 w 9144001"/>
              <a:gd name="connsiteY1" fmla="*/ 1598836 h 3222758"/>
              <a:gd name="connsiteX2" fmla="*/ 9144001 w 9144001"/>
              <a:gd name="connsiteY2" fmla="*/ 3222758 h 3222758"/>
              <a:gd name="connsiteX3" fmla="*/ 0 w 9144001"/>
              <a:gd name="connsiteY3" fmla="*/ 3222758 h 3222758"/>
              <a:gd name="connsiteX4" fmla="*/ 0 w 9144001"/>
              <a:gd name="connsiteY4" fmla="*/ 1598836 h 3222758"/>
              <a:gd name="connsiteX0" fmla="*/ 0 w 9144001"/>
              <a:gd name="connsiteY0" fmla="*/ 1625232 h 3249154"/>
              <a:gd name="connsiteX1" fmla="*/ 9144001 w 9144001"/>
              <a:gd name="connsiteY1" fmla="*/ 1625232 h 3249154"/>
              <a:gd name="connsiteX2" fmla="*/ 9144001 w 9144001"/>
              <a:gd name="connsiteY2" fmla="*/ 3249154 h 3249154"/>
              <a:gd name="connsiteX3" fmla="*/ 0 w 9144001"/>
              <a:gd name="connsiteY3" fmla="*/ 3249154 h 3249154"/>
              <a:gd name="connsiteX4" fmla="*/ 0 w 9144001"/>
              <a:gd name="connsiteY4" fmla="*/ 1625232 h 3249154"/>
              <a:gd name="connsiteX0" fmla="*/ 0 w 9144001"/>
              <a:gd name="connsiteY0" fmla="*/ 1587134 h 3211056"/>
              <a:gd name="connsiteX1" fmla="*/ 9144001 w 9144001"/>
              <a:gd name="connsiteY1" fmla="*/ 1587134 h 3211056"/>
              <a:gd name="connsiteX2" fmla="*/ 9144001 w 9144001"/>
              <a:gd name="connsiteY2" fmla="*/ 3211056 h 3211056"/>
              <a:gd name="connsiteX3" fmla="*/ 0 w 9144001"/>
              <a:gd name="connsiteY3" fmla="*/ 3211056 h 3211056"/>
              <a:gd name="connsiteX4" fmla="*/ 0 w 9144001"/>
              <a:gd name="connsiteY4" fmla="*/ 1587134 h 3211056"/>
              <a:gd name="connsiteX0" fmla="*/ 0 w 9144001"/>
              <a:gd name="connsiteY0" fmla="*/ 1576790 h 3200712"/>
              <a:gd name="connsiteX1" fmla="*/ 9144001 w 9144001"/>
              <a:gd name="connsiteY1" fmla="*/ 1576790 h 3200712"/>
              <a:gd name="connsiteX2" fmla="*/ 9144001 w 9144001"/>
              <a:gd name="connsiteY2" fmla="*/ 3200712 h 3200712"/>
              <a:gd name="connsiteX3" fmla="*/ 0 w 9144001"/>
              <a:gd name="connsiteY3" fmla="*/ 3200712 h 3200712"/>
              <a:gd name="connsiteX4" fmla="*/ 0 w 9144001"/>
              <a:gd name="connsiteY4" fmla="*/ 1576790 h 3200712"/>
              <a:gd name="connsiteX0" fmla="*/ 0 w 9144001"/>
              <a:gd name="connsiteY0" fmla="*/ 1569906 h 3193828"/>
              <a:gd name="connsiteX1" fmla="*/ 9144001 w 9144001"/>
              <a:gd name="connsiteY1" fmla="*/ 1569906 h 3193828"/>
              <a:gd name="connsiteX2" fmla="*/ 9144001 w 9144001"/>
              <a:gd name="connsiteY2" fmla="*/ 3193828 h 3193828"/>
              <a:gd name="connsiteX3" fmla="*/ 0 w 9144001"/>
              <a:gd name="connsiteY3" fmla="*/ 3193828 h 3193828"/>
              <a:gd name="connsiteX4" fmla="*/ 0 w 9144001"/>
              <a:gd name="connsiteY4" fmla="*/ 1569906 h 319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3193828">
                <a:moveTo>
                  <a:pt x="0" y="1569906"/>
                </a:moveTo>
                <a:cubicBezTo>
                  <a:pt x="3203276" y="-802358"/>
                  <a:pt x="6441059" y="-224389"/>
                  <a:pt x="9144001" y="1569906"/>
                </a:cubicBezTo>
                <a:lnTo>
                  <a:pt x="9144001" y="3193828"/>
                </a:lnTo>
                <a:lnTo>
                  <a:pt x="0" y="3193828"/>
                </a:lnTo>
                <a:lnTo>
                  <a:pt x="0" y="15699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 rot="10800000">
            <a:off x="-25880" y="1815260"/>
            <a:ext cx="9169880" cy="1551143"/>
          </a:xfrm>
          <a:custGeom>
            <a:avLst/>
            <a:gdLst>
              <a:gd name="connsiteX0" fmla="*/ 0 w 9152626"/>
              <a:gd name="connsiteY0" fmla="*/ 25879 h 25879"/>
              <a:gd name="connsiteX1" fmla="*/ 9152626 w 9152626"/>
              <a:gd name="connsiteY1" fmla="*/ 0 h 25879"/>
              <a:gd name="connsiteX0" fmla="*/ 0 w 9152626"/>
              <a:gd name="connsiteY0" fmla="*/ 1369701 h 1369701"/>
              <a:gd name="connsiteX1" fmla="*/ 9152626 w 9152626"/>
              <a:gd name="connsiteY1" fmla="*/ 1343822 h 1369701"/>
              <a:gd name="connsiteX0" fmla="*/ 0 w 9152626"/>
              <a:gd name="connsiteY0" fmla="*/ 1686391 h 1686391"/>
              <a:gd name="connsiteX1" fmla="*/ 9152626 w 9152626"/>
              <a:gd name="connsiteY1" fmla="*/ 1660512 h 1686391"/>
              <a:gd name="connsiteX0" fmla="*/ 0 w 9152626"/>
              <a:gd name="connsiteY0" fmla="*/ 1531416 h 1531416"/>
              <a:gd name="connsiteX1" fmla="*/ 9152626 w 9152626"/>
              <a:gd name="connsiteY1" fmla="*/ 1505537 h 1531416"/>
              <a:gd name="connsiteX0" fmla="*/ 0 w 9152626"/>
              <a:gd name="connsiteY0" fmla="*/ 1611986 h 1611986"/>
              <a:gd name="connsiteX1" fmla="*/ 9152626 w 9152626"/>
              <a:gd name="connsiteY1" fmla="*/ 1586107 h 1611986"/>
              <a:gd name="connsiteX0" fmla="*/ 0 w 9152626"/>
              <a:gd name="connsiteY0" fmla="*/ 1536682 h 1536682"/>
              <a:gd name="connsiteX1" fmla="*/ 9152626 w 9152626"/>
              <a:gd name="connsiteY1" fmla="*/ 1510803 h 1536682"/>
              <a:gd name="connsiteX0" fmla="*/ 0 w 9152626"/>
              <a:gd name="connsiteY0" fmla="*/ 1585062 h 1585062"/>
              <a:gd name="connsiteX1" fmla="*/ 9152626 w 9152626"/>
              <a:gd name="connsiteY1" fmla="*/ 1559183 h 1585062"/>
              <a:gd name="connsiteX0" fmla="*/ 0 w 9152626"/>
              <a:gd name="connsiteY0" fmla="*/ 1579305 h 1579305"/>
              <a:gd name="connsiteX1" fmla="*/ 9152626 w 9152626"/>
              <a:gd name="connsiteY1" fmla="*/ 1553426 h 1579305"/>
              <a:gd name="connsiteX0" fmla="*/ 0 w 9152626"/>
              <a:gd name="connsiteY0" fmla="*/ 1551143 h 1551143"/>
              <a:gd name="connsiteX1" fmla="*/ 9152626 w 9152626"/>
              <a:gd name="connsiteY1" fmla="*/ 1525264 h 155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52626" h="1551143">
                <a:moveTo>
                  <a:pt x="0" y="1551143"/>
                </a:moveTo>
                <a:cubicBezTo>
                  <a:pt x="3378679" y="-907387"/>
                  <a:pt x="6800490" y="-79250"/>
                  <a:pt x="9152626" y="1525264"/>
                </a:cubicBezTo>
              </a:path>
            </a:pathLst>
          </a:cu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2001657" y="3407728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001657" y="3983792"/>
            <a:ext cx="5148064" cy="216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34FF424B-BE2F-4986-AD58-138B7315C31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1"/>
            <a:ext cx="9159746" cy="3373377"/>
          </a:xfrm>
          <a:custGeom>
            <a:avLst/>
            <a:gdLst>
              <a:gd name="connsiteX0" fmla="*/ 0 w 9159746"/>
              <a:gd name="connsiteY0" fmla="*/ 0 h 3373377"/>
              <a:gd name="connsiteX1" fmla="*/ 9151194 w 9159746"/>
              <a:gd name="connsiteY1" fmla="*/ 0 h 3373377"/>
              <a:gd name="connsiteX2" fmla="*/ 9152198 w 9159746"/>
              <a:gd name="connsiteY2" fmla="*/ 169697 h 3373377"/>
              <a:gd name="connsiteX3" fmla="*/ 9159746 w 9159746"/>
              <a:gd name="connsiteY3" fmla="*/ 1559602 h 3373377"/>
              <a:gd name="connsiteX4" fmla="*/ 302415 w 9159746"/>
              <a:gd name="connsiteY4" fmla="*/ 1784341 h 3373377"/>
              <a:gd name="connsiteX5" fmla="*/ 0 w 9159746"/>
              <a:gd name="connsiteY5" fmla="*/ 1560400 h 337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746" h="3373377">
                <a:moveTo>
                  <a:pt x="0" y="0"/>
                </a:moveTo>
                <a:lnTo>
                  <a:pt x="9151194" y="0"/>
                </a:lnTo>
                <a:lnTo>
                  <a:pt x="9152198" y="169697"/>
                </a:lnTo>
                <a:cubicBezTo>
                  <a:pt x="9154714" y="610983"/>
                  <a:pt x="9157230" y="1151339"/>
                  <a:pt x="9159746" y="1559602"/>
                </a:cubicBezTo>
                <a:cubicBezTo>
                  <a:pt x="6302680" y="3659955"/>
                  <a:pt x="3656101" y="4189744"/>
                  <a:pt x="302415" y="1784341"/>
                </a:cubicBezTo>
                <a:lnTo>
                  <a:pt x="0" y="1560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956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3003798"/>
            <a:ext cx="4356124" cy="1095361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80000"/>
              </a:lnSpc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1852" y="4068678"/>
            <a:ext cx="4356124" cy="504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8289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5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8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4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0184" y="1446919"/>
            <a:ext cx="1656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50184" y="3082758"/>
            <a:ext cx="1656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0184" y="2597347"/>
            <a:ext cx="165600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50184" y="4234758"/>
            <a:ext cx="165600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677950" y="1450687"/>
            <a:ext cx="1656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7950" y="3086526"/>
            <a:ext cx="1656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677950" y="2601115"/>
            <a:ext cx="165600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677950" y="4238526"/>
            <a:ext cx="165600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428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55134"/>
            <a:ext cx="4572000" cy="3321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62EAC56-5A2E-46B2-B8D9-375A807E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14844AF7-CCEE-4899-AEED-9D922F1735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863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17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57" r:id="rId2"/>
    <p:sldLayoutId id="2147483675" r:id="rId3"/>
    <p:sldLayoutId id="2147483682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5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6" r:id="rId11"/>
    <p:sldLayoutId id="2147483673" r:id="rId12"/>
    <p:sldLayoutId id="2147483674" r:id="rId13"/>
    <p:sldLayoutId id="2147483679" r:id="rId14"/>
    <p:sldLayoutId id="2147483677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6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23928" y="2355726"/>
            <a:ext cx="5004196" cy="1743433"/>
          </a:xfrm>
        </p:spPr>
        <p:txBody>
          <a:bodyPr/>
          <a:lstStyle/>
          <a:p>
            <a:pPr latinLnBrk="0"/>
            <a:r>
              <a:rPr lang="en-US" altLang="zh-CN" sz="3200" b="1" dirty="0">
                <a:ea typeface="맑은 고딕" pitchFamily="50" charset="-127"/>
              </a:rPr>
              <a:t>Acoustic Air Filtration</a:t>
            </a:r>
          </a:p>
          <a:p>
            <a:pPr latinLnBrk="0"/>
            <a:r>
              <a:rPr lang="en-US" altLang="zh-CN" sz="2400" b="1" dirty="0">
                <a:ea typeface="맑은 고딕" pitchFamily="50" charset="-127"/>
              </a:rPr>
              <a:t>A New Generation of </a:t>
            </a:r>
          </a:p>
          <a:p>
            <a:pPr latinLnBrk="0"/>
            <a:r>
              <a:rPr lang="en-US" altLang="zh-CN" sz="2400" b="1" dirty="0">
                <a:ea typeface="맑은 고딕" pitchFamily="50" charset="-127"/>
              </a:rPr>
              <a:t>Energy Efficient </a:t>
            </a:r>
          </a:p>
          <a:p>
            <a:pPr latinLnBrk="0"/>
            <a:r>
              <a:rPr lang="en-US" altLang="zh-CN" sz="2400" b="1" dirty="0">
                <a:ea typeface="맑은 고딕" pitchFamily="50" charset="-127"/>
              </a:rPr>
              <a:t>Air Filtration Technology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>
                <a:solidFill>
                  <a:schemeClr val="tx1">
                    <a:lumMod val="65000"/>
                    <a:lumOff val="35000"/>
                  </a:schemeClr>
                </a:solidFill>
              </a:rPr>
              <a:t>June 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5" descr="F:\Pre board Air filter\logo2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95143" y="195486"/>
            <a:ext cx="2997337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903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版面配置區 14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4" b="24534"/>
          <a:stretch>
            <a:fillRect/>
          </a:stretch>
        </p:blipFill>
        <p:spPr/>
      </p:pic>
      <p:grpSp>
        <p:nvGrpSpPr>
          <p:cNvPr id="6" name="Group 5"/>
          <p:cNvGrpSpPr/>
          <p:nvPr/>
        </p:nvGrpSpPr>
        <p:grpSpPr>
          <a:xfrm>
            <a:off x="3059832" y="4227934"/>
            <a:ext cx="3008754" cy="915566"/>
            <a:chOff x="7934433" y="3003797"/>
            <a:chExt cx="767433" cy="144000"/>
          </a:xfrm>
        </p:grpSpPr>
        <p:sp>
          <p:nvSpPr>
            <p:cNvPr id="7" name="Rectangle 6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01634" y="1203598"/>
            <a:ext cx="514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Thank you for your time.</a:t>
            </a:r>
          </a:p>
        </p:txBody>
      </p:sp>
      <p:pic>
        <p:nvPicPr>
          <p:cNvPr id="12" name="Picture 5" descr="F:\Pre board Air filter\logo2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2671625"/>
            <a:ext cx="2535420" cy="548197"/>
          </a:xfrm>
          <a:prstGeom prst="rect">
            <a:avLst/>
          </a:prstGeom>
          <a:noFill/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2001657" y="3507854"/>
            <a:ext cx="5148064" cy="576064"/>
          </a:xfrm>
        </p:spPr>
        <p:txBody>
          <a:bodyPr/>
          <a:lstStyle/>
          <a:p>
            <a:r>
              <a:rPr lang="en-US" altLang="zh-HK" sz="1050" dirty="0">
                <a:solidFill>
                  <a:srgbClr val="2A81C6"/>
                </a:solidFill>
              </a:rPr>
              <a:t>Dr. Roger Sze To</a:t>
            </a:r>
          </a:p>
          <a:p>
            <a:r>
              <a:rPr lang="en-US" altLang="zh-HK" sz="1050" dirty="0">
                <a:solidFill>
                  <a:srgbClr val="2A81C6"/>
                </a:solidFill>
              </a:rPr>
              <a:t>Tel: (852) 9736 9925</a:t>
            </a:r>
          </a:p>
          <a:p>
            <a:r>
              <a:rPr lang="en-US" altLang="zh-HK" sz="1050" dirty="0">
                <a:solidFill>
                  <a:srgbClr val="2A81C6"/>
                </a:solidFill>
              </a:rPr>
              <a:t>rogerszeto@aurabeat.com.hk</a:t>
            </a:r>
            <a:endParaRPr lang="zh-HK" altLang="en-US" sz="1050" dirty="0">
              <a:solidFill>
                <a:srgbClr val="2A81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4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Industry </a:t>
            </a:r>
            <a:r>
              <a:rPr lang="en-US" altLang="ko-KR" dirty="0"/>
              <a:t>Overview</a:t>
            </a:r>
            <a:endParaRPr lang="ko-KR" alt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3412449" y="1971894"/>
            <a:ext cx="2288874" cy="2288874"/>
            <a:chOff x="2643166" y="1649191"/>
            <a:chExt cx="3834950" cy="3834950"/>
          </a:xfrm>
        </p:grpSpPr>
        <p:sp>
          <p:nvSpPr>
            <p:cNvPr id="7" name="Oval 6"/>
            <p:cNvSpPr/>
            <p:nvPr/>
          </p:nvSpPr>
          <p:spPr>
            <a:xfrm>
              <a:off x="3570641" y="2576666"/>
              <a:ext cx="1980000" cy="1980000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643166" y="1649191"/>
              <a:ext cx="3834950" cy="3834950"/>
              <a:chOff x="2500375" y="1715866"/>
              <a:chExt cx="3834950" cy="3834950"/>
            </a:xfrm>
          </p:grpSpPr>
          <p:sp>
            <p:nvSpPr>
              <p:cNvPr id="9" name="Up-Down Arrow 8"/>
              <p:cNvSpPr/>
              <p:nvPr/>
            </p:nvSpPr>
            <p:spPr>
              <a:xfrm>
                <a:off x="3903660" y="1715866"/>
                <a:ext cx="1028380" cy="3834950"/>
              </a:xfrm>
              <a:prstGeom prst="upDown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Up-Down Arrow 9"/>
              <p:cNvSpPr/>
              <p:nvPr/>
            </p:nvSpPr>
            <p:spPr>
              <a:xfrm rot="3600000">
                <a:off x="3903660" y="1715866"/>
                <a:ext cx="1028380" cy="3834950"/>
              </a:xfrm>
              <a:prstGeom prst="upDown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Up-Down Arrow 10"/>
              <p:cNvSpPr/>
              <p:nvPr/>
            </p:nvSpPr>
            <p:spPr>
              <a:xfrm rot="7200000">
                <a:off x="3903660" y="1715866"/>
                <a:ext cx="1028380" cy="3834950"/>
              </a:xfrm>
              <a:prstGeom prst="upDown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3768641" y="2774666"/>
              <a:ext cx="1584000" cy="158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" name="Picture 5" descr="F:\Pre board Air filter\logo2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84368" y="4779319"/>
            <a:ext cx="1113255" cy="240703"/>
          </a:xfrm>
          <a:prstGeom prst="rect">
            <a:avLst/>
          </a:prstGeom>
          <a:noFill/>
        </p:spPr>
      </p:pic>
      <p:sp>
        <p:nvSpPr>
          <p:cNvPr id="47" name="TextBox 31"/>
          <p:cNvSpPr txBox="1"/>
          <p:nvPr/>
        </p:nvSpPr>
        <p:spPr>
          <a:xfrm>
            <a:off x="500081" y="1995686"/>
            <a:ext cx="3008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Worldwide spending on air filter: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over US$10B/ year </a:t>
            </a:r>
          </a:p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Worldwide spending on </a:t>
            </a:r>
            <a:r>
              <a:rPr lang="en-US" altLang="zh-HK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air filtration energy cost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: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over US$40B/ year</a:t>
            </a:r>
          </a:p>
        </p:txBody>
      </p:sp>
      <p:sp>
        <p:nvSpPr>
          <p:cNvPr id="2" name="矩形 1"/>
          <p:cNvSpPr/>
          <p:nvPr/>
        </p:nvSpPr>
        <p:spPr>
          <a:xfrm>
            <a:off x="5701444" y="3307994"/>
            <a:ext cx="3229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en-US" altLang="zh-HK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 a standard HVAC system, a filter may be responsible for up to </a:t>
            </a:r>
            <a:r>
              <a:rPr lang="en-US" altLang="zh-HK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60% of the energy cost to move air through the system </a:t>
            </a:r>
            <a:r>
              <a:rPr lang="en-US" altLang="zh-HK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(Energy and Air Filter Fact Handbook)</a:t>
            </a:r>
            <a:endParaRPr lang="zh-TW" altLang="zh-HK" sz="1200" i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48272" y="134761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80</a:t>
            </a:r>
            <a:r>
              <a:rPr lang="en-US" altLang="zh-HK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</a:t>
            </a:r>
            <a:r>
              <a:rPr lang="en-US" altLang="zh-HK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of the lifecycle cost of an air filter is on </a:t>
            </a:r>
            <a:r>
              <a:rPr lang="en-US" altLang="zh-HK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energy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  <a:p>
            <a:pPr marL="171450" indent="-171450" latinLnBrk="0">
              <a:buFont typeface="Arial" panose="020B0604020202020204" pitchFamily="34" charset="0"/>
              <a:buChar char="•"/>
            </a:pP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52119" y="1831968"/>
            <a:ext cx="3345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en-US" altLang="zh-HK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The global market for air filter is estimated to surpass </a:t>
            </a:r>
            <a:r>
              <a:rPr lang="en-US" altLang="zh-HK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US$19B</a:t>
            </a:r>
            <a:r>
              <a:rPr lang="en-US" altLang="zh-HK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by 2022 </a:t>
            </a:r>
            <a:r>
              <a:rPr lang="en-US" altLang="zh-HK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</a:t>
            </a:r>
            <a:r>
              <a:rPr lang="en-US" altLang="zh-HK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TechSci</a:t>
            </a:r>
            <a:r>
              <a:rPr lang="en-US" altLang="zh-HK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Research report)</a:t>
            </a:r>
            <a:endParaRPr lang="zh-HK" altLang="en-US" sz="1200" i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en-US" altLang="zh-HK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The global market for air purification equipment is expected to exceed </a:t>
            </a:r>
            <a:r>
              <a:rPr lang="en-US" altLang="zh-HK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US$14.5B</a:t>
            </a:r>
            <a:r>
              <a:rPr lang="en-US" altLang="zh-HK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by 2022. </a:t>
            </a:r>
            <a:r>
              <a:rPr lang="en-US" altLang="zh-HK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(Global Industry Analysts)</a:t>
            </a:r>
            <a:endParaRPr lang="zh-HK" altLang="en-US" sz="1200" i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8B7AB9F9-9806-4D22-B77F-6E37465CE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7116" y="2627390"/>
            <a:ext cx="952471" cy="952471"/>
          </a:xfrm>
          <a:prstGeom prst="ellipse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EF5E6C32-4BE3-41FB-A549-36756E063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39764"/>
            <a:ext cx="3304824" cy="155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31"/>
          <p:cNvSpPr txBox="1"/>
          <p:nvPr/>
        </p:nvSpPr>
        <p:spPr>
          <a:xfrm>
            <a:off x="3525481" y="4342333"/>
            <a:ext cx="335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en-US" altLang="zh-HK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165 million </a:t>
            </a:r>
            <a:r>
              <a:rPr lang="en-US" altLang="zh-HK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tonnes</a:t>
            </a:r>
            <a:r>
              <a:rPr lang="en-US" altLang="zh-HK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of carbon dioxide emission from air filtration energy cost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31"/>
          <p:cNvSpPr txBox="1"/>
          <p:nvPr/>
        </p:nvSpPr>
        <p:spPr>
          <a:xfrm>
            <a:off x="262124" y="3165807"/>
            <a:ext cx="300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en-US" altLang="zh-HK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High energy efficiency air filtration is highly desired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9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735622"/>
            <a:ext cx="9144000" cy="684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ko-KR" sz="2800" dirty="0">
                <a:solidFill>
                  <a:schemeClr val="accent2"/>
                </a:solidFill>
              </a:rPr>
              <a:t>Acoustic</a:t>
            </a: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2800" dirty="0"/>
              <a:t>Air Vibration</a:t>
            </a:r>
            <a:endParaRPr lang="ko-KR" alt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126763" y="2931790"/>
            <a:ext cx="2981741" cy="858180"/>
            <a:chOff x="2113657" y="4283314"/>
            <a:chExt cx="3647460" cy="858180"/>
          </a:xfrm>
        </p:grpSpPr>
        <p:sp>
          <p:nvSpPr>
            <p:cNvPr id="16" name="TextBox 15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US Patent</a:t>
              </a:r>
              <a:r>
                <a:rPr lang="en-US" altLang="zh-HK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 US10159925B2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EU Patent</a:t>
              </a:r>
              <a:r>
                <a:rPr lang="en-US" altLang="zh-TW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</a:t>
              </a:r>
              <a:r>
                <a:rPr lang="zh-TW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zh-HK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EP3192580 A1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CN Patent</a:t>
              </a:r>
              <a:r>
                <a:rPr lang="en-US" altLang="zh-HK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 CN106955540 A</a:t>
              </a:r>
              <a:endParaRPr lang="zh-HK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0" name="Picture 2" descr="C:\Users\GN Sze To\Desktop\Video for ABS1\Second draft\ezgif-4-1a8b79c3518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9" y="1419622"/>
            <a:ext cx="587994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F:\Pre board Air filter\logo2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84368" y="4779319"/>
            <a:ext cx="1113255" cy="240703"/>
          </a:xfrm>
          <a:prstGeom prst="rect">
            <a:avLst/>
          </a:prstGeom>
          <a:noFill/>
        </p:spPr>
      </p:pic>
      <p:pic>
        <p:nvPicPr>
          <p:cNvPr id="41" name="Picture 4" descr="C:\Users\GN Sze To\Desktop\Aurabeat\Brochure\14Nov2018\black filte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0" t="15522"/>
          <a:stretch/>
        </p:blipFill>
        <p:spPr bwMode="auto">
          <a:xfrm>
            <a:off x="7062996" y="195486"/>
            <a:ext cx="1845582" cy="16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1681C8B-C59E-4633-A9D4-C13A82FF618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860032" y="2006918"/>
            <a:ext cx="4283968" cy="720080"/>
          </a:xfrm>
          <a:solidFill>
            <a:srgbClr val="2A81C6"/>
          </a:solidFill>
        </p:spPr>
        <p:txBody>
          <a:bodyPr/>
          <a:lstStyle/>
          <a:p>
            <a:pPr algn="l"/>
            <a:r>
              <a:rPr lang="en-US" altLang="zh-HK" dirty="0" err="1">
                <a:solidFill>
                  <a:schemeClr val="bg1"/>
                </a:solidFill>
                <a:cs typeface="Arial" pitchFamily="34" charset="0"/>
              </a:rPr>
              <a:t>Aurabeat’s</a:t>
            </a:r>
            <a:r>
              <a:rPr lang="en-US" altLang="zh-HK" dirty="0">
                <a:solidFill>
                  <a:schemeClr val="bg1"/>
                </a:solidFill>
                <a:cs typeface="Arial" pitchFamily="34" charset="0"/>
              </a:rPr>
              <a:t> technology utilizes </a:t>
            </a:r>
            <a:r>
              <a:rPr lang="en-US" altLang="zh-CN" dirty="0">
                <a:solidFill>
                  <a:schemeClr val="bg1"/>
                </a:solidFill>
                <a:cs typeface="Arial" pitchFamily="34" charset="0"/>
              </a:rPr>
              <a:t>acoustic energy </a:t>
            </a:r>
          </a:p>
          <a:p>
            <a:pPr algn="l"/>
            <a:r>
              <a:rPr lang="en-US" altLang="zh-CN" dirty="0">
                <a:solidFill>
                  <a:schemeClr val="bg1"/>
                </a:solidFill>
                <a:cs typeface="Arial" pitchFamily="34" charset="0"/>
              </a:rPr>
              <a:t>to induce rapid vibration of the particles in air</a:t>
            </a:r>
            <a:endParaRPr lang="en-US" altLang="zh-HK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3CDFEE58-F962-455D-BB40-44BC3C5FE925}"/>
              </a:ext>
            </a:extLst>
          </p:cNvPr>
          <p:cNvSpPr txBox="1">
            <a:spLocks/>
          </p:cNvSpPr>
          <p:nvPr/>
        </p:nvSpPr>
        <p:spPr>
          <a:xfrm>
            <a:off x="107504" y="51470"/>
            <a:ext cx="9036496" cy="8844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altLang="ko-KR" dirty="0">
                <a:solidFill>
                  <a:schemeClr val="accent2"/>
                </a:solidFill>
              </a:rPr>
              <a:t>Technology </a:t>
            </a:r>
            <a:r>
              <a:rPr lang="en-US" altLang="ko-KR" dirty="0"/>
              <a:t>Overview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635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Acoustic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dirty="0"/>
              <a:t>Air Filtration</a:t>
            </a:r>
            <a:endParaRPr lang="ko-KR" altLang="en-US" dirty="0"/>
          </a:p>
        </p:txBody>
      </p:sp>
      <p:pic>
        <p:nvPicPr>
          <p:cNvPr id="27" name="Picture 5" descr="F:\Pre board Air filter\logo2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84368" y="4779319"/>
            <a:ext cx="1113255" cy="240703"/>
          </a:xfrm>
          <a:prstGeom prst="rect">
            <a:avLst/>
          </a:prstGeom>
          <a:noFill/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1681C8B-C59E-4633-A9D4-C13A82FF618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860032" y="987574"/>
            <a:ext cx="4283968" cy="1739424"/>
          </a:xfrm>
          <a:solidFill>
            <a:srgbClr val="2A81C6"/>
          </a:solidFill>
        </p:spPr>
        <p:txBody>
          <a:bodyPr/>
          <a:lstStyle/>
          <a:p>
            <a:pPr algn="l" latinLnBrk="0"/>
            <a:r>
              <a:rPr lang="en-US" altLang="zh-TW" b="1" dirty="0">
                <a:solidFill>
                  <a:schemeClr val="bg1"/>
                </a:solidFill>
                <a:cs typeface="Arial" pitchFamily="34" charset="0"/>
              </a:rPr>
              <a:t>Adding the Sixth Air Filtration Mechanism</a:t>
            </a:r>
          </a:p>
          <a:p>
            <a:pPr marL="171450" indent="-171450" algn="l" latinLnBrk="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cs typeface="Arial" pitchFamily="34" charset="0"/>
              </a:rPr>
              <a:t>The 6th mechanism – Acoustic Vibration</a:t>
            </a:r>
          </a:p>
          <a:p>
            <a:pPr marL="171450" indent="-171450" algn="l" latinLnBrk="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cs typeface="Arial" pitchFamily="34" charset="0"/>
              </a:rPr>
              <a:t>Significantly increase their traveling distance;</a:t>
            </a:r>
          </a:p>
          <a:p>
            <a:pPr marL="171450" indent="-171450" algn="l" latinLnBrk="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cs typeface="Arial" pitchFamily="34" charset="0"/>
              </a:rPr>
              <a:t>Generates additional turbulence; and</a:t>
            </a:r>
          </a:p>
          <a:p>
            <a:pPr marL="171450" indent="-171450" algn="l" latinLnBrk="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cs typeface="Arial" pitchFamily="34" charset="0"/>
              </a:rPr>
              <a:t>Increase the chance of particles entering the boundary layers of the filter fibers.</a:t>
            </a:r>
            <a:endParaRPr lang="en-US" altLang="zh-HK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495309" y="915566"/>
            <a:ext cx="3932675" cy="2088232"/>
            <a:chOff x="495308" y="1059582"/>
            <a:chExt cx="3818105" cy="2312393"/>
          </a:xfrm>
        </p:grpSpPr>
        <p:sp>
          <p:nvSpPr>
            <p:cNvPr id="11" name="Rectangle 52"/>
            <p:cNvSpPr/>
            <p:nvPr/>
          </p:nvSpPr>
          <p:spPr>
            <a:xfrm>
              <a:off x="807025" y="1995983"/>
              <a:ext cx="648071" cy="207749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altLang="zh-HK" sz="900" b="1" dirty="0"/>
                <a:t>Sieving</a:t>
              </a:r>
              <a:endParaRPr lang="zh-HK" altLang="en-US" sz="900" dirty="0"/>
            </a:p>
          </p:txBody>
        </p:sp>
        <p:sp>
          <p:nvSpPr>
            <p:cNvPr id="12" name="Rectangle 53"/>
            <p:cNvSpPr/>
            <p:nvPr/>
          </p:nvSpPr>
          <p:spPr>
            <a:xfrm>
              <a:off x="2007476" y="1995983"/>
              <a:ext cx="917893" cy="207749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altLang="zh-HK" sz="900" b="1" dirty="0"/>
                <a:t>Interception</a:t>
              </a:r>
              <a:endParaRPr lang="zh-HK" altLang="en-US" sz="900" dirty="0"/>
            </a:p>
          </p:txBody>
        </p:sp>
        <p:sp>
          <p:nvSpPr>
            <p:cNvPr id="13" name="Rectangle 54"/>
            <p:cNvSpPr/>
            <p:nvPr/>
          </p:nvSpPr>
          <p:spPr>
            <a:xfrm>
              <a:off x="3413736" y="2004258"/>
              <a:ext cx="899677" cy="207749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altLang="zh-HK" sz="900" b="1" dirty="0"/>
                <a:t>Impaction</a:t>
              </a:r>
              <a:endParaRPr lang="zh-HK" altLang="en-US" sz="900" dirty="0"/>
            </a:p>
          </p:txBody>
        </p:sp>
        <p:sp>
          <p:nvSpPr>
            <p:cNvPr id="14" name="Rectangle 55"/>
            <p:cNvSpPr/>
            <p:nvPr/>
          </p:nvSpPr>
          <p:spPr>
            <a:xfrm>
              <a:off x="2650972" y="3164226"/>
              <a:ext cx="762763" cy="207749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altLang="zh-HK" sz="900" b="1" dirty="0"/>
                <a:t>Diffusion</a:t>
              </a:r>
              <a:endParaRPr lang="zh-HK" altLang="en-US" sz="900" dirty="0"/>
            </a:p>
          </p:txBody>
        </p:sp>
        <p:sp>
          <p:nvSpPr>
            <p:cNvPr id="18" name="Rectangle 56"/>
            <p:cNvSpPr/>
            <p:nvPr/>
          </p:nvSpPr>
          <p:spPr>
            <a:xfrm>
              <a:off x="1300195" y="3155951"/>
              <a:ext cx="918102" cy="207749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altLang="zh-HK" sz="900" b="1" dirty="0"/>
                <a:t>Electrostatic</a:t>
              </a:r>
              <a:endParaRPr lang="zh-HK" altLang="en-US" sz="900" dirty="0"/>
            </a:p>
          </p:txBody>
        </p:sp>
        <p:pic>
          <p:nvPicPr>
            <p:cNvPr id="19" name="Picture 57" descr="d:\Users\User\Desktop\圖片1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5308" y="1348041"/>
              <a:ext cx="1188132" cy="693077"/>
            </a:xfrm>
            <a:prstGeom prst="rect">
              <a:avLst/>
            </a:prstGeom>
            <a:noFill/>
          </p:spPr>
        </p:pic>
        <p:cxnSp>
          <p:nvCxnSpPr>
            <p:cNvPr id="20" name="Straight Arrow Connector 58"/>
            <p:cNvCxnSpPr/>
            <p:nvPr/>
          </p:nvCxnSpPr>
          <p:spPr>
            <a:xfrm flipH="1">
              <a:off x="1359405" y="1393047"/>
              <a:ext cx="199702" cy="1080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59"/>
            <p:cNvSpPr txBox="1"/>
            <p:nvPr/>
          </p:nvSpPr>
          <p:spPr>
            <a:xfrm>
              <a:off x="1359771" y="1059582"/>
              <a:ext cx="858526" cy="35984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HK" sz="800" dirty="0"/>
                <a:t>Cross-section of filter fiber</a:t>
              </a:r>
              <a:endParaRPr lang="zh-HK" altLang="en-US" sz="800" dirty="0"/>
            </a:p>
          </p:txBody>
        </p:sp>
        <p:pic>
          <p:nvPicPr>
            <p:cNvPr id="22" name="Picture 60" descr="d:\Users\User\Desktop\圖片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37149" y="1293904"/>
              <a:ext cx="944471" cy="767384"/>
            </a:xfrm>
            <a:prstGeom prst="rect">
              <a:avLst/>
            </a:prstGeom>
            <a:noFill/>
          </p:spPr>
        </p:pic>
        <p:cxnSp>
          <p:nvCxnSpPr>
            <p:cNvPr id="23" name="Straight Arrow Connector 13"/>
            <p:cNvCxnSpPr/>
            <p:nvPr/>
          </p:nvCxnSpPr>
          <p:spPr>
            <a:xfrm flipH="1">
              <a:off x="2487095" y="1296644"/>
              <a:ext cx="234353" cy="1080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2"/>
            <p:cNvSpPr txBox="1"/>
            <p:nvPr/>
          </p:nvSpPr>
          <p:spPr>
            <a:xfrm>
              <a:off x="2594430" y="1100155"/>
              <a:ext cx="1011701" cy="21941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TW" sz="800" dirty="0"/>
                <a:t>Air Streamline</a:t>
              </a:r>
              <a:endParaRPr lang="zh-TW" altLang="en-US" sz="800" dirty="0"/>
            </a:p>
          </p:txBody>
        </p:sp>
        <p:cxnSp>
          <p:nvCxnSpPr>
            <p:cNvPr id="25" name="Straight Arrow Connector 13"/>
            <p:cNvCxnSpPr/>
            <p:nvPr/>
          </p:nvCxnSpPr>
          <p:spPr>
            <a:xfrm flipH="1" flipV="1">
              <a:off x="2501067" y="1729657"/>
              <a:ext cx="263741" cy="2251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699792" y="1893510"/>
              <a:ext cx="648072" cy="19236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TW" sz="800" dirty="0"/>
                <a:t>Particle</a:t>
              </a:r>
              <a:endParaRPr lang="zh-TW" altLang="en-US" sz="800" dirty="0"/>
            </a:p>
          </p:txBody>
        </p:sp>
        <p:pic>
          <p:nvPicPr>
            <p:cNvPr id="28" name="Picture 69" descr="d:\Users\User\Desktop\圖片3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195607" y="1293904"/>
              <a:ext cx="965480" cy="757404"/>
            </a:xfrm>
            <a:prstGeom prst="rect">
              <a:avLst/>
            </a:prstGeom>
            <a:noFill/>
          </p:spPr>
        </p:pic>
        <p:pic>
          <p:nvPicPr>
            <p:cNvPr id="29" name="Picture 2" descr="F:\AURABEAT Proposal\P.5 images\圖片4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322436" y="2562028"/>
              <a:ext cx="1283695" cy="577673"/>
            </a:xfrm>
            <a:prstGeom prst="rect">
              <a:avLst/>
            </a:prstGeom>
            <a:noFill/>
          </p:spPr>
        </p:pic>
        <p:pic>
          <p:nvPicPr>
            <p:cNvPr id="31" name="Picture 3" descr="F:\AURABEAT Proposal\P.5 images\圖片5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013843" y="2545666"/>
              <a:ext cx="1339193" cy="569119"/>
            </a:xfrm>
            <a:prstGeom prst="rect">
              <a:avLst/>
            </a:prstGeom>
            <a:noFill/>
          </p:spPr>
        </p:pic>
        <p:sp>
          <p:nvSpPr>
            <p:cNvPr id="32" name="Rectangle 72"/>
            <p:cNvSpPr/>
            <p:nvPr/>
          </p:nvSpPr>
          <p:spPr>
            <a:xfrm>
              <a:off x="1559106" y="1670257"/>
              <a:ext cx="150576" cy="936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3" name="Picture 3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87" y="3147814"/>
            <a:ext cx="2880320" cy="1588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21" y="3147814"/>
            <a:ext cx="2993023" cy="160784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4">
            <a:extLst>
              <a:ext uri="{FF2B5EF4-FFF2-40B4-BE49-F238E27FC236}">
                <a16:creationId xmlns:a16="http://schemas.microsoft.com/office/drawing/2014/main" id="{24B6F474-AA82-4E3B-83CE-B3EC7F28F105}"/>
              </a:ext>
            </a:extLst>
          </p:cNvPr>
          <p:cNvSpPr txBox="1"/>
          <p:nvPr/>
        </p:nvSpPr>
        <p:spPr>
          <a:xfrm>
            <a:off x="3741500" y="5684043"/>
            <a:ext cx="1290354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HK" dirty="0"/>
              <a:t>With acoustic vibration</a:t>
            </a: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10193388-59D3-4FAF-B281-1FDD836D3636}"/>
              </a:ext>
            </a:extLst>
          </p:cNvPr>
          <p:cNvSpPr txBox="1"/>
          <p:nvPr/>
        </p:nvSpPr>
        <p:spPr>
          <a:xfrm>
            <a:off x="1676275" y="4731990"/>
            <a:ext cx="2023203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HK" sz="1100" dirty="0"/>
              <a:t>Without acoustic vibration</a:t>
            </a:r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10193388-59D3-4FAF-B281-1FDD836D3636}"/>
              </a:ext>
            </a:extLst>
          </p:cNvPr>
          <p:cNvSpPr txBox="1"/>
          <p:nvPr/>
        </p:nvSpPr>
        <p:spPr>
          <a:xfrm>
            <a:off x="4925061" y="4731990"/>
            <a:ext cx="2023203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HK" sz="1100" dirty="0"/>
              <a:t>With acoustic vibration</a:t>
            </a:r>
          </a:p>
        </p:txBody>
      </p:sp>
    </p:spTree>
    <p:extLst>
      <p:ext uri="{BB962C8B-B14F-4D97-AF65-F5344CB8AC3E}">
        <p14:creationId xmlns:p14="http://schemas.microsoft.com/office/powerpoint/2010/main" val="1737351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Technical </a:t>
            </a:r>
            <a:r>
              <a:rPr lang="en-US" altLang="ko-KR" dirty="0"/>
              <a:t>Specifications</a:t>
            </a:r>
            <a:endParaRPr lang="ko-KR" altLang="en-US" dirty="0"/>
          </a:p>
        </p:txBody>
      </p:sp>
      <p:pic>
        <p:nvPicPr>
          <p:cNvPr id="21" name="Picture 5" descr="F:\Pre board Air filter\logo2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84368" y="4779319"/>
            <a:ext cx="1113255" cy="240703"/>
          </a:xfrm>
          <a:prstGeom prst="rect">
            <a:avLst/>
          </a:prstGeom>
          <a:noFill/>
        </p:spPr>
      </p:pic>
      <p:graphicFrame>
        <p:nvGraphicFramePr>
          <p:cNvPr id="22" name="Chart 3"/>
          <p:cNvGraphicFramePr/>
          <p:nvPr>
            <p:extLst>
              <p:ext uri="{D42A27DB-BD31-4B8C-83A1-F6EECF244321}">
                <p14:modId xmlns:p14="http://schemas.microsoft.com/office/powerpoint/2010/main" val="1743741987"/>
              </p:ext>
            </p:extLst>
          </p:nvPr>
        </p:nvGraphicFramePr>
        <p:xfrm>
          <a:off x="395536" y="1339685"/>
          <a:ext cx="6033144" cy="344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Oval 5"/>
          <p:cNvSpPr/>
          <p:nvPr/>
        </p:nvSpPr>
        <p:spPr>
          <a:xfrm>
            <a:off x="6809298" y="1339685"/>
            <a:ext cx="2052228" cy="20522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6"/>
          <p:cNvSpPr/>
          <p:nvPr/>
        </p:nvSpPr>
        <p:spPr>
          <a:xfrm>
            <a:off x="6913858" y="1444245"/>
            <a:ext cx="1843109" cy="18431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Donut 7"/>
          <p:cNvSpPr/>
          <p:nvPr/>
        </p:nvSpPr>
        <p:spPr>
          <a:xfrm>
            <a:off x="6646542" y="1176929"/>
            <a:ext cx="2377741" cy="2377741"/>
          </a:xfrm>
          <a:prstGeom prst="donut">
            <a:avLst>
              <a:gd name="adj" fmla="val 35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AA9D8EA-A7CA-4ED0-94D3-29382CDEBB32}"/>
              </a:ext>
            </a:extLst>
          </p:cNvPr>
          <p:cNvSpPr txBox="1">
            <a:spLocks/>
          </p:cNvSpPr>
          <p:nvPr/>
        </p:nvSpPr>
        <p:spPr>
          <a:xfrm>
            <a:off x="6948264" y="1837120"/>
            <a:ext cx="1728192" cy="11666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Filtration Efficiency </a:t>
            </a:r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95-99%</a:t>
            </a:r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 algn="ctr">
              <a:buNone/>
            </a:pPr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EN1822:  </a:t>
            </a:r>
            <a:r>
              <a:rPr lang="en-US" altLang="zh-HK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E10 - H11</a:t>
            </a:r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ctr">
              <a:buNone/>
            </a:pPr>
            <a:r>
              <a:rPr lang="en-US" altLang="zh-HK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ASHRAE 52.2</a:t>
            </a:r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MERV 11 -14</a:t>
            </a:r>
            <a:endParaRPr lang="en-US" altLang="zh-HK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9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Chart 2">
            <a:extLst>
              <a:ext uri="{FF2B5EF4-FFF2-40B4-BE49-F238E27FC236}">
                <a16:creationId xmlns:a16="http://schemas.microsoft.com/office/drawing/2014/main" id="{06AE7AB1-2FF2-4313-82B7-CFEF866CC4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580189"/>
              </p:ext>
            </p:extLst>
          </p:nvPr>
        </p:nvGraphicFramePr>
        <p:xfrm>
          <a:off x="2796953" y="1059582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4" name="Chart 2">
            <a:extLst>
              <a:ext uri="{FF2B5EF4-FFF2-40B4-BE49-F238E27FC236}">
                <a16:creationId xmlns:a16="http://schemas.microsoft.com/office/drawing/2014/main" id="{E5BE1811-3869-48F2-8589-DA4D1241F2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7899235"/>
              </p:ext>
            </p:extLst>
          </p:nvPr>
        </p:nvGraphicFramePr>
        <p:xfrm>
          <a:off x="6732700" y="1059582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5" name="Chart 2">
            <a:extLst>
              <a:ext uri="{FF2B5EF4-FFF2-40B4-BE49-F238E27FC236}">
                <a16:creationId xmlns:a16="http://schemas.microsoft.com/office/drawing/2014/main" id="{C2527060-63EC-409D-98FD-CD23EC3EB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7387939"/>
              </p:ext>
            </p:extLst>
          </p:nvPr>
        </p:nvGraphicFramePr>
        <p:xfrm>
          <a:off x="4764827" y="1059582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6" name="Chart 2">
            <a:extLst>
              <a:ext uri="{FF2B5EF4-FFF2-40B4-BE49-F238E27FC236}">
                <a16:creationId xmlns:a16="http://schemas.microsoft.com/office/drawing/2014/main" id="{F08C1276-9358-4C22-84A5-717C2D0DA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92548"/>
              </p:ext>
            </p:extLst>
          </p:nvPr>
        </p:nvGraphicFramePr>
        <p:xfrm>
          <a:off x="829079" y="1059582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Unique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Product Features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8880" y="1499754"/>
            <a:ext cx="12271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+50%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2782" y="1499754"/>
            <a:ext cx="12271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-60%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6684" y="1499754"/>
            <a:ext cx="12271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+50%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90585" y="1499754"/>
            <a:ext cx="12271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-40%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3" y="3435846"/>
            <a:ext cx="9139767" cy="1251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17429" y="2587060"/>
            <a:ext cx="1766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Improved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filtration performance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85303" y="2587060"/>
            <a:ext cx="1766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Lower in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pressure drop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3177" y="2587060"/>
            <a:ext cx="176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Improved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energy efficiency up to 50%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1050" y="2587060"/>
            <a:ext cx="1766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Lower in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consumable cost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6446" y="3579862"/>
            <a:ext cx="237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latinLnBrk="0">
              <a:buFont typeface="Arial" panose="020B0604020202020204" pitchFamily="34" charset="0"/>
              <a:buChar char="•"/>
            </a:pPr>
            <a:r>
              <a:rPr lang="en-US" altLang="ko-KR" sz="1200" dirty="0" err="1">
                <a:solidFill>
                  <a:schemeClr val="bg1"/>
                </a:solidFill>
                <a:cs typeface="Calibri" pitchFamily="34" charset="0"/>
              </a:rPr>
              <a:t>Retrofittable</a:t>
            </a:r>
            <a:r>
              <a:rPr lang="en-US" altLang="ko-KR" sz="1200" dirty="0">
                <a:solidFill>
                  <a:schemeClr val="bg1"/>
                </a:solidFill>
                <a:cs typeface="Calibri" pitchFamily="34" charset="0"/>
              </a:rPr>
              <a:t> to existing equipment, e.g. </a:t>
            </a:r>
            <a:r>
              <a:rPr lang="en-US" altLang="zh-CN" sz="1200" dirty="0">
                <a:solidFill>
                  <a:schemeClr val="bg1"/>
                </a:solidFill>
                <a:cs typeface="Calibri" pitchFamily="34" charset="0"/>
              </a:rPr>
              <a:t>into air purifiers and air handling units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19872" y="357986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  <a:cs typeface="Calibri" pitchFamily="34" charset="0"/>
              </a:rPr>
              <a:t>Highly customizable size</a:t>
            </a:r>
            <a:endParaRPr lang="ko-KR" altLang="en-US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52120" y="357986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  <a:cs typeface="Calibri" pitchFamily="34" charset="0"/>
              </a:rPr>
              <a:t>Collaboration or technology licensing opportunities with existing air filter manufacturers </a:t>
            </a:r>
            <a:endParaRPr lang="ko-KR" altLang="en-US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Donut 7"/>
          <p:cNvSpPr/>
          <p:nvPr/>
        </p:nvSpPr>
        <p:spPr>
          <a:xfrm>
            <a:off x="1324426" y="2212566"/>
            <a:ext cx="288032" cy="288032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Donut 34"/>
          <p:cNvSpPr/>
          <p:nvPr/>
        </p:nvSpPr>
        <p:spPr>
          <a:xfrm>
            <a:off x="2962782" y="2068550"/>
            <a:ext cx="288032" cy="288032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5292080" y="2211710"/>
            <a:ext cx="288032" cy="288032"/>
          </a:xfrm>
          <a:prstGeom prst="don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>
            <a:off x="7668344" y="2166827"/>
            <a:ext cx="288032" cy="288032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4" name="Picture 5" descr="F:\Pre board Air filter\logo23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84368" y="4779319"/>
            <a:ext cx="1113255" cy="240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450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Energy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Saving Potential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10F238-BDAB-4C15-A977-8535870D9109}"/>
              </a:ext>
            </a:extLst>
          </p:cNvPr>
          <p:cNvSpPr/>
          <p:nvPr/>
        </p:nvSpPr>
        <p:spPr>
          <a:xfrm>
            <a:off x="179512" y="113159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200" b="1" dirty="0"/>
              <a:t>Air filter with an original filtration efficiency of 70% can be enhanced to 90%. This is literally upgrading a MERV 7, 8 rating filter to MERV rating 14 without increasing its pressure drop.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C1EBDD-0DE1-4925-BE56-00B9649ECE2C}"/>
              </a:ext>
            </a:extLst>
          </p:cNvPr>
          <p:cNvSpPr/>
          <p:nvPr/>
        </p:nvSpPr>
        <p:spPr>
          <a:xfrm>
            <a:off x="162139" y="1709395"/>
            <a:ext cx="2753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200" b="1" dirty="0"/>
              <a:t>Typical pressure drop of :</a:t>
            </a:r>
          </a:p>
          <a:p>
            <a:r>
              <a:rPr lang="en-US" altLang="zh-HK" sz="1200" dirty="0"/>
              <a:t>MERV 8 air filter: ~60Pa</a:t>
            </a:r>
            <a:endParaRPr lang="zh-TW" altLang="zh-HK" sz="1200" dirty="0"/>
          </a:p>
          <a:p>
            <a:r>
              <a:rPr lang="en-US" altLang="zh-HK" sz="1200" dirty="0"/>
              <a:t>MERV 14 air filter: ~160Pa</a:t>
            </a:r>
            <a:endParaRPr lang="zh-TW" altLang="zh-HK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4E1212-3097-4A06-B6FC-E00BFC943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51870"/>
            <a:ext cx="3069004" cy="14401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C33E705-4114-4696-A169-8F111B953FBF}"/>
              </a:ext>
            </a:extLst>
          </p:cNvPr>
          <p:cNvSpPr/>
          <p:nvPr/>
        </p:nvSpPr>
        <p:spPr>
          <a:xfrm>
            <a:off x="164033" y="4299942"/>
            <a:ext cx="4551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200" b="1" dirty="0"/>
              <a:t>Energy saving will be more substantial if the control are on chiller side, as part load COP of a chiller with variable speed control is higher than full load COP.</a:t>
            </a:r>
          </a:p>
        </p:txBody>
      </p:sp>
      <p:pic>
        <p:nvPicPr>
          <p:cNvPr id="34" name="Picture 5" descr="F:\Pre board Air filter\logo2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84368" y="4779319"/>
            <a:ext cx="1113255" cy="240703"/>
          </a:xfrm>
          <a:prstGeom prst="rect">
            <a:avLst/>
          </a:prstGeom>
          <a:noFill/>
        </p:spPr>
      </p:pic>
      <p:pic>
        <p:nvPicPr>
          <p:cNvPr id="10" name="Picture 4" descr="Image result for fan laws">
            <a:extLst>
              <a:ext uri="{FF2B5EF4-FFF2-40B4-BE49-F238E27FC236}">
                <a16:creationId xmlns:a16="http://schemas.microsoft.com/office/drawing/2014/main" id="{86D29469-6BF5-4FF1-9BCC-A0CFDE14E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81599"/>
            <a:ext cx="3528392" cy="171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B33C6B-C13F-4F91-9044-2D2175C51C0C}"/>
              </a:ext>
            </a:extLst>
          </p:cNvPr>
          <p:cNvSpPr/>
          <p:nvPr/>
        </p:nvSpPr>
        <p:spPr>
          <a:xfrm>
            <a:off x="146373" y="3219822"/>
            <a:ext cx="73779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200" b="1" dirty="0"/>
              <a:t>For a typical small size AHU with 1.2m </a:t>
            </a:r>
            <a:r>
              <a:rPr lang="zh-TW" altLang="zh-HK" sz="1200" b="1" dirty="0"/>
              <a:t>×</a:t>
            </a:r>
            <a:r>
              <a:rPr lang="en-US" altLang="zh-HK" sz="1200" b="1" dirty="0"/>
              <a:t> 1.8m air flow area and 7.5kW air flow velocity operating in a commercial building 12 hours a day and 365 days a year, and a total acoustic power input of 36 W. The annual saving on electricity consumption is: </a:t>
            </a:r>
            <a:endParaRPr lang="zh-TW" altLang="zh-HK" sz="1200" b="1" dirty="0"/>
          </a:p>
          <a:p>
            <a:endParaRPr lang="en-US" altLang="zh-HK" sz="1200" dirty="0"/>
          </a:p>
          <a:p>
            <a:r>
              <a:rPr lang="en-US" altLang="zh-HK" sz="1200" dirty="0"/>
              <a:t>[(</a:t>
            </a:r>
            <a:r>
              <a:rPr lang="en-HK" altLang="zh-HK" sz="1200" dirty="0"/>
              <a:t>7</a:t>
            </a:r>
            <a:r>
              <a:rPr lang="en-US" altLang="zh-HK" sz="1200" dirty="0"/>
              <a:t>.5 x 0.1224) – 0.036 ] </a:t>
            </a:r>
            <a:r>
              <a:rPr lang="zh-TW" altLang="zh-HK" sz="1200" dirty="0"/>
              <a:t>× </a:t>
            </a:r>
            <a:r>
              <a:rPr lang="en-US" altLang="zh-HK" sz="1200" dirty="0"/>
              <a:t>12 </a:t>
            </a:r>
            <a:r>
              <a:rPr lang="zh-TW" altLang="zh-HK" sz="1200" dirty="0"/>
              <a:t>× </a:t>
            </a:r>
            <a:r>
              <a:rPr lang="en-US" altLang="zh-HK" sz="1200" dirty="0"/>
              <a:t>365 = </a:t>
            </a:r>
            <a:r>
              <a:rPr lang="en-US" altLang="zh-HK" sz="1200" b="1" dirty="0"/>
              <a:t>3,863.16 kWh</a:t>
            </a:r>
            <a:endParaRPr lang="zh-HK" altLang="en-US" sz="1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A9646D-5A36-47AF-B001-9C151CA75386}"/>
              </a:ext>
            </a:extLst>
          </p:cNvPr>
          <p:cNvSpPr/>
          <p:nvPr/>
        </p:nvSpPr>
        <p:spPr>
          <a:xfrm>
            <a:off x="179512" y="2427734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1200" dirty="0"/>
              <a:t>For typical AHU system pressure drop: 1200Pa</a:t>
            </a:r>
          </a:p>
          <a:p>
            <a:r>
              <a:rPr lang="en-HK" altLang="zh-HK" sz="1200" dirty="0"/>
              <a:t>P</a:t>
            </a:r>
            <a:r>
              <a:rPr lang="en-HK" altLang="zh-HK" sz="1200" baseline="-25000" dirty="0"/>
              <a:t>1</a:t>
            </a:r>
            <a:r>
              <a:rPr lang="en-HK" altLang="zh-HK" sz="1200" dirty="0"/>
              <a:t> = 1200Pa, P</a:t>
            </a:r>
            <a:r>
              <a:rPr lang="en-HK" altLang="zh-HK" sz="1200" baseline="-25000" dirty="0"/>
              <a:t>2</a:t>
            </a:r>
            <a:r>
              <a:rPr lang="en-HK" altLang="zh-HK" sz="1200" dirty="0"/>
              <a:t> = 1100; W</a:t>
            </a:r>
            <a:r>
              <a:rPr lang="en-HK" altLang="zh-HK" sz="1200" baseline="-25000" dirty="0"/>
              <a:t>1</a:t>
            </a:r>
            <a:r>
              <a:rPr lang="en-HK" altLang="zh-HK" sz="1200" dirty="0"/>
              <a:t>/W</a:t>
            </a:r>
            <a:r>
              <a:rPr lang="en-HK" altLang="zh-HK" sz="1200" baseline="-25000" dirty="0"/>
              <a:t>2</a:t>
            </a:r>
            <a:r>
              <a:rPr lang="en-HK" altLang="zh-HK" sz="1200" dirty="0"/>
              <a:t> = 1.14</a:t>
            </a:r>
          </a:p>
          <a:p>
            <a:r>
              <a:rPr lang="en-HK" altLang="zh-HK" sz="1200" b="1" dirty="0"/>
              <a:t>Power saving = 12.24%</a:t>
            </a:r>
            <a:endParaRPr lang="zh-HK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5424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Lifecycle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Cost Saving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pic>
        <p:nvPicPr>
          <p:cNvPr id="34" name="Picture 5" descr="F:\Pre board Air filter\logo2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84368" y="4779319"/>
            <a:ext cx="1113255" cy="240703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7165D1-1A07-40F0-990D-02AB81A1C4BD}"/>
              </a:ext>
            </a:extLst>
          </p:cNvPr>
          <p:cNvSpPr/>
          <p:nvPr/>
        </p:nvSpPr>
        <p:spPr>
          <a:xfrm>
            <a:off x="237622" y="1210254"/>
            <a:ext cx="2350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400" b="1" dirty="0"/>
              <a:t>Consumable cost saving:</a:t>
            </a:r>
            <a:endParaRPr lang="zh-HK" altLang="en-US" sz="1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3DE04-CB96-4454-B095-EC1C6389CE05}"/>
              </a:ext>
            </a:extLst>
          </p:cNvPr>
          <p:cNvSpPr/>
          <p:nvPr/>
        </p:nvSpPr>
        <p:spPr>
          <a:xfrm>
            <a:off x="253962" y="1671919"/>
            <a:ext cx="7630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200" b="1" dirty="0"/>
              <a:t>~ 42% </a:t>
            </a:r>
            <a:r>
              <a:rPr lang="en-US" altLang="zh-HK" sz="1200" dirty="0"/>
              <a:t>cost saving  switching from Standard AHU size MERV 14 filter to </a:t>
            </a:r>
            <a:r>
              <a:rPr lang="en-US" altLang="zh-HK" sz="1200" dirty="0" err="1"/>
              <a:t>Aurabeat</a:t>
            </a:r>
            <a:r>
              <a:rPr lang="en-US" altLang="zh-HK" sz="1200" dirty="0"/>
              <a:t> filter (standard AHU size and efficiency equivalent to MERV 14)</a:t>
            </a:r>
            <a:endParaRPr lang="zh-HK" altLang="en-US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0D0411-4B49-4B44-B53B-931CF99593D0}"/>
              </a:ext>
            </a:extLst>
          </p:cNvPr>
          <p:cNvSpPr/>
          <p:nvPr/>
        </p:nvSpPr>
        <p:spPr>
          <a:xfrm>
            <a:off x="237621" y="2427734"/>
            <a:ext cx="2040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400" b="1" dirty="0"/>
              <a:t>Lifecycle cost saving:</a:t>
            </a:r>
            <a:endParaRPr lang="zh-HK" altLang="en-US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ABBB63-A99E-4974-A128-44705F31A221}"/>
              </a:ext>
            </a:extLst>
          </p:cNvPr>
          <p:cNvSpPr txBox="1"/>
          <p:nvPr/>
        </p:nvSpPr>
        <p:spPr>
          <a:xfrm>
            <a:off x="7128284" y="353020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/>
              <a:t>~1200 tons of CO2 emission reduction</a:t>
            </a:r>
            <a:endParaRPr lang="zh-HK" alt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63647A-3CD2-415E-93DF-D165A605E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885888"/>
            <a:ext cx="4896544" cy="166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2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Applications</a:t>
            </a:r>
            <a:endParaRPr lang="ko-KR" alt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324926" y="1456416"/>
            <a:ext cx="1877110" cy="1877110"/>
            <a:chOff x="6201135" y="2192311"/>
            <a:chExt cx="1800000" cy="1800000"/>
          </a:xfrm>
        </p:grpSpPr>
        <p:sp>
          <p:nvSpPr>
            <p:cNvPr id="33" name="Teardrop 32"/>
            <p:cNvSpPr/>
            <p:nvPr/>
          </p:nvSpPr>
          <p:spPr>
            <a:xfrm rot="2700000">
              <a:off x="6201135" y="2192311"/>
              <a:ext cx="1800000" cy="1800000"/>
            </a:xfrm>
            <a:prstGeom prst="teardrop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291135" y="2282311"/>
              <a:ext cx="1620000" cy="1620000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22908" y="1456416"/>
            <a:ext cx="1877110" cy="1877110"/>
            <a:chOff x="6201135" y="2192311"/>
            <a:chExt cx="1800000" cy="1800000"/>
          </a:xfrm>
        </p:grpSpPr>
        <p:sp>
          <p:nvSpPr>
            <p:cNvPr id="8" name="Teardrop 7"/>
            <p:cNvSpPr/>
            <p:nvPr/>
          </p:nvSpPr>
          <p:spPr>
            <a:xfrm rot="2700000">
              <a:off x="6201135" y="2192311"/>
              <a:ext cx="1800000" cy="1800000"/>
            </a:xfrm>
            <a:prstGeom prst="teardrop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291135" y="2282311"/>
              <a:ext cx="1620000" cy="1620000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20892" y="1456416"/>
            <a:ext cx="1877110" cy="1877110"/>
            <a:chOff x="6201135" y="2192311"/>
            <a:chExt cx="1800000" cy="1800000"/>
          </a:xfrm>
        </p:grpSpPr>
        <p:sp>
          <p:nvSpPr>
            <p:cNvPr id="11" name="Teardrop 10"/>
            <p:cNvSpPr/>
            <p:nvPr/>
          </p:nvSpPr>
          <p:spPr>
            <a:xfrm rot="2700000">
              <a:off x="6201135" y="2192311"/>
              <a:ext cx="1800000" cy="1800000"/>
            </a:xfrm>
            <a:prstGeom prst="teardrop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291135" y="2282311"/>
              <a:ext cx="1620000" cy="162000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7293" y="3557228"/>
            <a:ext cx="1756412" cy="1174762"/>
            <a:chOff x="1034438" y="3986014"/>
            <a:chExt cx="1756412" cy="1174762"/>
          </a:xfrm>
        </p:grpSpPr>
        <p:sp>
          <p:nvSpPr>
            <p:cNvPr id="23" name="TextBox 22"/>
            <p:cNvSpPr txBox="1"/>
            <p:nvPr/>
          </p:nvSpPr>
          <p:spPr>
            <a:xfrm>
              <a:off x="1062658" y="3986014"/>
              <a:ext cx="17281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Buildings with centralized ventilation system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34438" y="4729889"/>
              <a:ext cx="17281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e.g. office, mall, school, hotel, hospital, </a:t>
              </a:r>
              <a:r>
                <a:rPr lang="en-US" altLang="ko-KR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etc</a:t>
              </a:r>
              <a:endPara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01724" y="3557228"/>
            <a:ext cx="1728192" cy="527953"/>
            <a:chOff x="1062658" y="3986014"/>
            <a:chExt cx="1728192" cy="527953"/>
          </a:xfrm>
        </p:grpSpPr>
        <p:sp>
          <p:nvSpPr>
            <p:cNvPr id="26" name="TextBox 25"/>
            <p:cNvSpPr txBox="1"/>
            <p:nvPr/>
          </p:nvSpPr>
          <p:spPr>
            <a:xfrm>
              <a:off x="1062658" y="3986014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Air purifier &amp; vehicles air filtration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2658" y="4236968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497935" y="3557228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Ventilation &amp; air conditioning equipment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94145" y="355722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Industrial pollution control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1" name="Group 12"/>
          <p:cNvGrpSpPr/>
          <p:nvPr/>
        </p:nvGrpSpPr>
        <p:grpSpPr>
          <a:xfrm>
            <a:off x="542531" y="1403767"/>
            <a:ext cx="1877110" cy="1877110"/>
            <a:chOff x="6201135" y="2192311"/>
            <a:chExt cx="1800000" cy="1800000"/>
          </a:xfrm>
        </p:grpSpPr>
        <p:sp>
          <p:nvSpPr>
            <p:cNvPr id="42" name="Teardrop 13"/>
            <p:cNvSpPr/>
            <p:nvPr/>
          </p:nvSpPr>
          <p:spPr>
            <a:xfrm rot="2700000">
              <a:off x="6201135" y="2192311"/>
              <a:ext cx="1800000" cy="1800000"/>
            </a:xfrm>
            <a:prstGeom prst="teardrop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Oval 14"/>
            <p:cNvSpPr/>
            <p:nvPr/>
          </p:nvSpPr>
          <p:spPr>
            <a:xfrm>
              <a:off x="6291135" y="2282311"/>
              <a:ext cx="1620000" cy="162000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40" name="Picture 5" descr="F:\Pre board Air filter\logo2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84368" y="4779319"/>
            <a:ext cx="1113255" cy="240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366246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AAE4"/>
      </a:accent1>
      <a:accent2>
        <a:srgbClr val="2A81C6"/>
      </a:accent2>
      <a:accent3>
        <a:srgbClr val="2ECAD7"/>
      </a:accent3>
      <a:accent4>
        <a:srgbClr val="CBCBCB"/>
      </a:accent4>
      <a:accent5>
        <a:srgbClr val="CBCBCB"/>
      </a:accent5>
      <a:accent6>
        <a:srgbClr val="576868"/>
      </a:accent6>
      <a:hlink>
        <a:srgbClr val="000000"/>
      </a:hlink>
      <a:folHlink>
        <a:srgbClr val="000000"/>
      </a:folHlink>
    </a:clrScheme>
    <a:fontScheme name="MAX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AAE4"/>
      </a:accent1>
      <a:accent2>
        <a:srgbClr val="2A81C6"/>
      </a:accent2>
      <a:accent3>
        <a:srgbClr val="2ECAD7"/>
      </a:accent3>
      <a:accent4>
        <a:srgbClr val="CBCBCB"/>
      </a:accent4>
      <a:accent5>
        <a:srgbClr val="CBCBCB"/>
      </a:accent5>
      <a:accent6>
        <a:srgbClr val="576868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bg1"/>
          </a:solidFill>
        </a:ln>
      </a:spPr>
      <a:bodyPr rtlCol="0" anchor="ctr"/>
      <a:lstStyle>
        <a:defPPr algn="ctr">
          <a:defRPr sz="2800" dirty="0">
            <a:solidFill>
              <a:schemeClr val="tx1">
                <a:lumMod val="65000"/>
                <a:lumOff val="3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AAE4"/>
      </a:accent1>
      <a:accent2>
        <a:srgbClr val="2A81C6"/>
      </a:accent2>
      <a:accent3>
        <a:srgbClr val="2ECAD7"/>
      </a:accent3>
      <a:accent4>
        <a:srgbClr val="CBCBCB"/>
      </a:accent4>
      <a:accent5>
        <a:srgbClr val="CBCBCB"/>
      </a:accent5>
      <a:accent6>
        <a:srgbClr val="576868"/>
      </a:accent6>
      <a:hlink>
        <a:srgbClr val="000000"/>
      </a:hlink>
      <a:folHlink>
        <a:srgbClr val="000000"/>
      </a:folHlink>
    </a:clrScheme>
    <a:fontScheme name="MAX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626</Words>
  <Application>Microsoft Office PowerPoint</Application>
  <PresentationFormat>On-screen Show (16:9)</PresentationFormat>
  <Paragraphs>91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맑은 고딕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Industry Overview</vt:lpstr>
      <vt:lpstr>Acoustic Air Vibration</vt:lpstr>
      <vt:lpstr>Acoustic Air Filtration</vt:lpstr>
      <vt:lpstr>Technical Specifications</vt:lpstr>
      <vt:lpstr>Unique Product Features</vt:lpstr>
      <vt:lpstr>Energy Saving Potential</vt:lpstr>
      <vt:lpstr>Lifecycle Cost Saving</vt:lpstr>
      <vt:lpstr>Applications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Roger Sze To</cp:lastModifiedBy>
  <cp:revision>188</cp:revision>
  <cp:lastPrinted>2019-05-28T04:31:07Z</cp:lastPrinted>
  <dcterms:created xsi:type="dcterms:W3CDTF">2016-11-17T01:16:25Z</dcterms:created>
  <dcterms:modified xsi:type="dcterms:W3CDTF">2019-06-23T05:40:07Z</dcterms:modified>
</cp:coreProperties>
</file>