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5"/>
  </p:notesMasterIdLst>
  <p:sldIdLst>
    <p:sldId id="286" r:id="rId5"/>
    <p:sldId id="484" r:id="rId6"/>
    <p:sldId id="555" r:id="rId7"/>
    <p:sldId id="562" r:id="rId8"/>
    <p:sldId id="545" r:id="rId9"/>
    <p:sldId id="566" r:id="rId10"/>
    <p:sldId id="567" r:id="rId11"/>
    <p:sldId id="568" r:id="rId12"/>
    <p:sldId id="554" r:id="rId13"/>
    <p:sldId id="335" r:id="rId14"/>
  </p:sldIdLst>
  <p:sldSz cx="9144000" cy="5143500" type="screen16x9"/>
  <p:notesSz cx="6797675" cy="9928225"/>
  <p:defaultTextStyle>
    <a:defPPr>
      <a:defRPr lang="en-US"/>
    </a:defPPr>
    <a:lvl1pPr marL="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uneesh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00FF99"/>
    <a:srgbClr val="00CC66"/>
    <a:srgbClr val="8DFF69"/>
    <a:srgbClr val="007635"/>
    <a:srgbClr val="A15BD5"/>
    <a:srgbClr val="5B9BD5"/>
    <a:srgbClr val="8439BD"/>
    <a:srgbClr val="CFD5EA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918" autoAdjust="0"/>
  </p:normalViewPr>
  <p:slideViewPr>
    <p:cSldViewPr snapToGrid="0" snapToObjects="1" showGuides="1">
      <p:cViewPr varScale="1">
        <p:scale>
          <a:sx n="97" d="100"/>
          <a:sy n="97" d="100"/>
        </p:scale>
        <p:origin x="54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91ED29-36E5-4193-ACA1-96909F78B528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SG"/>
        </a:p>
      </dgm:t>
    </dgm:pt>
    <dgm:pt modelId="{71D75B29-11FF-4141-B15B-58AFB4A7B936}">
      <dgm:prSet phldrT="[Text]" custT="1"/>
      <dgm:spPr/>
      <dgm:t>
        <a:bodyPr/>
        <a:lstStyle/>
        <a:p>
          <a:r>
            <a:rPr lang="en-SG" sz="1100" b="1" dirty="0" smtClean="0">
              <a:solidFill>
                <a:schemeClr val="tx1"/>
              </a:solidFill>
            </a:rPr>
            <a:t>Acceleration and Vibration</a:t>
          </a:r>
          <a:endParaRPr lang="en-SG" sz="1100" dirty="0">
            <a:solidFill>
              <a:schemeClr val="tx1"/>
            </a:solidFill>
          </a:endParaRPr>
        </a:p>
      </dgm:t>
    </dgm:pt>
    <dgm:pt modelId="{CCDEB376-798E-412B-9443-692118956AD4}" type="parTrans" cxnId="{278CC4A3-F5E9-4C81-BDC1-5DDCD51311D1}">
      <dgm:prSet/>
      <dgm:spPr/>
      <dgm:t>
        <a:bodyPr/>
        <a:lstStyle/>
        <a:p>
          <a:endParaRPr lang="en-SG" sz="1200">
            <a:solidFill>
              <a:schemeClr val="tx1"/>
            </a:solidFill>
          </a:endParaRPr>
        </a:p>
      </dgm:t>
    </dgm:pt>
    <dgm:pt modelId="{9FD25DB1-8A6A-4534-B86B-A76FF21E869F}" type="sibTrans" cxnId="{278CC4A3-F5E9-4C81-BDC1-5DDCD51311D1}">
      <dgm:prSet/>
      <dgm:spPr/>
      <dgm:t>
        <a:bodyPr/>
        <a:lstStyle/>
        <a:p>
          <a:endParaRPr lang="en-SG" sz="1200">
            <a:solidFill>
              <a:schemeClr val="tx1"/>
            </a:solidFill>
          </a:endParaRPr>
        </a:p>
      </dgm:t>
    </dgm:pt>
    <dgm:pt modelId="{4D4A1C75-7602-488D-B88B-5EFE8E57E2FA}">
      <dgm:prSet/>
      <dgm:spPr/>
      <dgm:t>
        <a:bodyPr/>
        <a:lstStyle/>
        <a:p>
          <a:r>
            <a:rPr lang="en-SG" dirty="0" smtClean="0">
              <a:solidFill>
                <a:schemeClr val="tx1"/>
              </a:solidFill>
              <a:ea typeface="Times New Roman" panose="02020603050405020304" pitchFamily="18" charset="0"/>
            </a:rPr>
            <a:t>MEMS based sensor built-in Main Processing Unit</a:t>
          </a:r>
        </a:p>
      </dgm:t>
    </dgm:pt>
    <dgm:pt modelId="{8147C6F8-7CEE-48BB-8141-FB91B7FC9549}" type="parTrans" cxnId="{6BEB5FC0-1CA7-4CE3-A723-9C8B55840B4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EFAEBE9-5F75-44C2-AD20-FCC9E10143ED}" type="sibTrans" cxnId="{6BEB5FC0-1CA7-4CE3-A723-9C8B55840B4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4899D0C-4F6B-472D-891B-534C7C9B4130}">
      <dgm:prSet/>
      <dgm:spPr/>
      <dgm:t>
        <a:bodyPr/>
        <a:lstStyle/>
        <a:p>
          <a:r>
            <a:rPr lang="en-SG" b="1" dirty="0" smtClean="0">
              <a:solidFill>
                <a:schemeClr val="tx1"/>
              </a:solidFill>
              <a:ea typeface="Times New Roman" panose="02020603050405020304" pitchFamily="18" charset="0"/>
            </a:rPr>
            <a:t>Door Condition Measurement</a:t>
          </a:r>
          <a:endParaRPr lang="en-SG" b="1" dirty="0">
            <a:solidFill>
              <a:schemeClr val="tx1"/>
            </a:solidFill>
          </a:endParaRPr>
        </a:p>
      </dgm:t>
    </dgm:pt>
    <dgm:pt modelId="{EC66C71E-D8F0-4184-8CA3-DEE128B2661D}" type="parTrans" cxnId="{596A5B2D-D3A3-4993-AF40-48DC0468C15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EE09C4F-8796-44D3-88B6-A4899B287013}" type="sibTrans" cxnId="{596A5B2D-D3A3-4993-AF40-48DC0468C15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CAB9BFE-FF72-4306-AC21-BC3005C8082F}">
      <dgm:prSet/>
      <dgm:spPr/>
      <dgm:t>
        <a:bodyPr/>
        <a:lstStyle/>
        <a:p>
          <a:r>
            <a:rPr lang="en-SG" dirty="0" smtClean="0">
              <a:solidFill>
                <a:schemeClr val="tx1"/>
              </a:solidFill>
            </a:rPr>
            <a:t>Door movement</a:t>
          </a:r>
          <a:endParaRPr lang="en-SG" dirty="0">
            <a:solidFill>
              <a:schemeClr val="tx1"/>
            </a:solidFill>
            <a:ea typeface="Times New Roman" panose="02020603050405020304" pitchFamily="18" charset="0"/>
          </a:endParaRPr>
        </a:p>
      </dgm:t>
    </dgm:pt>
    <dgm:pt modelId="{9E41A62D-08CF-4F47-B7F4-715FB2A49358}" type="parTrans" cxnId="{ADD69C99-4910-40BA-966B-46FECA06E22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91644FD-2C08-4ECE-86C0-4F9CBD9A2213}" type="sibTrans" cxnId="{ADD69C99-4910-40BA-966B-46FECA06E22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252E270-8B6A-401F-B3BC-6D6C26CD1980}">
      <dgm:prSet/>
      <dgm:spPr/>
      <dgm:t>
        <a:bodyPr/>
        <a:lstStyle/>
        <a:p>
          <a:r>
            <a:rPr lang="en-SG" b="1" dirty="0" smtClean="0">
              <a:solidFill>
                <a:schemeClr val="tx1"/>
              </a:solidFill>
            </a:rPr>
            <a:t>Levelling </a:t>
          </a:r>
          <a:r>
            <a:rPr lang="en-SG" b="1" dirty="0" smtClean="0">
              <a:solidFill>
                <a:schemeClr val="tx1"/>
              </a:solidFill>
              <a:ea typeface="Times New Roman" panose="02020603050405020304" pitchFamily="18" charset="0"/>
            </a:rPr>
            <a:t>Measurement</a:t>
          </a:r>
          <a:endParaRPr lang="en-US" dirty="0">
            <a:solidFill>
              <a:schemeClr val="tx1"/>
            </a:solidFill>
          </a:endParaRPr>
        </a:p>
      </dgm:t>
    </dgm:pt>
    <dgm:pt modelId="{05B092D4-485A-4EC5-8A79-1038CD09F986}" type="parTrans" cxnId="{50E7C835-FC6A-4693-A774-14C9D92B633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4965D4D-6475-4E4E-BD2F-060155E552F7}" type="sibTrans" cxnId="{50E7C835-FC6A-4693-A774-14C9D92B633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AA42289-DF3A-4B5C-B904-1C9A52B7369E}">
      <dgm:prSet/>
      <dgm:spPr/>
      <dgm:t>
        <a:bodyPr/>
        <a:lstStyle/>
        <a:p>
          <a:r>
            <a:rPr lang="en-SG" dirty="0" smtClean="0">
              <a:solidFill>
                <a:schemeClr val="tx1"/>
              </a:solidFill>
            </a:rPr>
            <a:t>Absolute position of lift car and car alignment</a:t>
          </a:r>
          <a:r>
            <a:rPr lang="en-SG" b="1" dirty="0" smtClean="0">
              <a:solidFill>
                <a:schemeClr val="tx1"/>
              </a:solidFill>
            </a:rPr>
            <a:t>.</a:t>
          </a:r>
          <a:r>
            <a:rPr lang="en-SG" dirty="0" smtClean="0">
              <a:solidFill>
                <a:schemeClr val="tx1"/>
              </a:solidFill>
            </a:rPr>
            <a:t> </a:t>
          </a:r>
          <a:endParaRPr lang="en-SG" i="1" dirty="0" smtClean="0">
            <a:solidFill>
              <a:schemeClr val="tx1"/>
            </a:solidFill>
          </a:endParaRPr>
        </a:p>
      </dgm:t>
    </dgm:pt>
    <dgm:pt modelId="{6D655D1F-DFB2-4838-9CFE-B87EBFDDC4DA}" type="parTrans" cxnId="{CB8F6CAD-E820-48A8-BBD8-CF32D488D8A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319742A-DDE2-4751-BFD9-A8C7DD715659}" type="sibTrans" cxnId="{CB8F6CAD-E820-48A8-BBD8-CF32D488D8A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1A79480-3963-41A6-BEC3-6F5068350506}">
      <dgm:prSet/>
      <dgm:spPr/>
      <dgm:t>
        <a:bodyPr/>
        <a:lstStyle/>
        <a:p>
          <a:r>
            <a:rPr lang="en-SG" b="1" dirty="0" smtClean="0">
              <a:solidFill>
                <a:schemeClr val="tx1"/>
              </a:solidFill>
              <a:ea typeface="Times New Roman" panose="02020603050405020304" pitchFamily="18" charset="0"/>
            </a:rPr>
            <a:t>Rope Condition</a:t>
          </a:r>
          <a:endParaRPr lang="en-US" dirty="0">
            <a:solidFill>
              <a:schemeClr val="tx1"/>
            </a:solidFill>
          </a:endParaRPr>
        </a:p>
      </dgm:t>
    </dgm:pt>
    <dgm:pt modelId="{2CD59C9D-CDED-4861-AD1A-6DDF46C06860}" type="parTrans" cxnId="{EB2D73B2-7ABA-4CBD-AF32-6DAA0989284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4C9B6D0-0F61-4E54-A052-A04F397CB690}" type="sibTrans" cxnId="{EB2D73B2-7ABA-4CBD-AF32-6DAA0989284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D574E55-7062-40E1-BEB0-3159AB12EAE3}">
      <dgm:prSet/>
      <dgm:spPr/>
      <dgm:t>
        <a:bodyPr/>
        <a:lstStyle/>
        <a:p>
          <a:r>
            <a:rPr lang="en-SG" dirty="0" smtClean="0">
              <a:solidFill>
                <a:schemeClr val="tx1"/>
              </a:solidFill>
            </a:rPr>
            <a:t>Tensioning status</a:t>
          </a:r>
        </a:p>
      </dgm:t>
    </dgm:pt>
    <dgm:pt modelId="{C91149EB-7E85-4260-9CA3-2A0024A6A2B8}" type="parTrans" cxnId="{C2BB7BBD-C7C3-4ACA-94A0-F92938E3424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4559D65-1B66-4F0D-8B12-BEEACBB6988C}" type="sibTrans" cxnId="{C2BB7BBD-C7C3-4ACA-94A0-F92938E3424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698EC18-7B79-4DE4-8E18-1783D59D78E8}">
      <dgm:prSet/>
      <dgm:spPr/>
      <dgm:t>
        <a:bodyPr/>
        <a:lstStyle/>
        <a:p>
          <a:r>
            <a:rPr lang="en-SG" b="1" dirty="0" smtClean="0">
              <a:solidFill>
                <a:schemeClr val="tx1"/>
              </a:solidFill>
              <a:ea typeface="Times New Roman" panose="02020603050405020304" pitchFamily="18" charset="0"/>
            </a:rPr>
            <a:t>Load Measurement</a:t>
          </a:r>
          <a:endParaRPr lang="en-SG" dirty="0">
            <a:solidFill>
              <a:schemeClr val="tx1"/>
            </a:solidFill>
            <a:ea typeface="Times New Roman" panose="02020603050405020304" pitchFamily="18" charset="0"/>
          </a:endParaRPr>
        </a:p>
      </dgm:t>
    </dgm:pt>
    <dgm:pt modelId="{302AFA82-0F87-4589-8377-779CCDC23EC5}" type="parTrans" cxnId="{A8AB9FD4-41E5-437D-8AF8-B7468A139FC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6093FAA-ADE7-4152-8F1B-E812FD2194FB}" type="sibTrans" cxnId="{A8AB9FD4-41E5-437D-8AF8-B7468A139FC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DCB7804-0014-401C-8874-99042FA9A1D2}">
      <dgm:prSet/>
      <dgm:spPr/>
      <dgm:t>
        <a:bodyPr/>
        <a:lstStyle/>
        <a:p>
          <a:r>
            <a:rPr lang="en-SG" dirty="0" smtClean="0">
              <a:solidFill>
                <a:schemeClr val="tx1"/>
              </a:solidFill>
            </a:rPr>
            <a:t>Empty lift car</a:t>
          </a:r>
          <a:endParaRPr lang="en-SG" dirty="0">
            <a:solidFill>
              <a:schemeClr val="tx1"/>
            </a:solidFill>
          </a:endParaRPr>
        </a:p>
      </dgm:t>
    </dgm:pt>
    <dgm:pt modelId="{E15A406A-F489-4E1F-8732-D429E8FE1158}" type="parTrans" cxnId="{42B08FB8-B788-46F3-B1A6-2949EB3FA7F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2C9DDB7-FCCD-4E37-BC47-B7EA211BCAF2}" type="sibTrans" cxnId="{42B08FB8-B788-46F3-B1A6-2949EB3FA7F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DA411D5-A517-4DE7-B1F4-3200EF015930}">
      <dgm:prSet/>
      <dgm:spPr/>
      <dgm:t>
        <a:bodyPr/>
        <a:lstStyle/>
        <a:p>
          <a:r>
            <a:rPr lang="en-SG" dirty="0" smtClean="0">
              <a:solidFill>
                <a:schemeClr val="tx1"/>
              </a:solidFill>
              <a:ea typeface="Times New Roman" panose="02020603050405020304" pitchFamily="18" charset="0"/>
            </a:rPr>
            <a:t>Acceleration, Distance travelled/ Displacement, Speed, Vibration</a:t>
          </a:r>
        </a:p>
      </dgm:t>
    </dgm:pt>
    <dgm:pt modelId="{2FAB4EFC-0E50-4A17-8922-C6266ECE00D5}" type="parTrans" cxnId="{1CE1BB72-7BC2-4E4D-83DE-5A55B4C2DF1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FE58B32-CC6B-44DC-93E6-CBEFFC7CEFA3}" type="sibTrans" cxnId="{1CE1BB72-7BC2-4E4D-83DE-5A55B4C2DF1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187879C-4135-4E87-9EA8-8AF57FF7A029}">
      <dgm:prSet/>
      <dgm:spPr/>
      <dgm:t>
        <a:bodyPr/>
        <a:lstStyle/>
        <a:p>
          <a:r>
            <a:rPr lang="en-SG" dirty="0" smtClean="0">
              <a:solidFill>
                <a:schemeClr val="tx1"/>
              </a:solidFill>
            </a:rPr>
            <a:t>Highly accurate, easy-to-install</a:t>
          </a:r>
          <a:endParaRPr lang="en-SG" i="1" dirty="0" smtClean="0">
            <a:solidFill>
              <a:schemeClr val="tx1"/>
            </a:solidFill>
          </a:endParaRPr>
        </a:p>
      </dgm:t>
    </dgm:pt>
    <dgm:pt modelId="{2CBF19F3-194C-4BD2-BC1C-A315A6E9F4E0}" type="parTrans" cxnId="{1B839377-8AFA-4CC7-AC2C-6B038C77399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B5BD7C3-7DD3-476E-95AB-BFCED4001C1E}" type="sibTrans" cxnId="{1B839377-8AFA-4CC7-AC2C-6B038C77399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9752F56-A30E-4F66-968C-0353E4C7F5BD}">
      <dgm:prSet/>
      <dgm:spPr/>
      <dgm:t>
        <a:bodyPr/>
        <a:lstStyle/>
        <a:p>
          <a:r>
            <a:rPr lang="en-SG" b="0" i="0" dirty="0" smtClean="0">
              <a:solidFill>
                <a:schemeClr val="tx1"/>
              </a:solidFill>
            </a:rPr>
            <a:t> Shaft efficiency</a:t>
          </a:r>
        </a:p>
      </dgm:t>
    </dgm:pt>
    <dgm:pt modelId="{FB824799-8E88-49AB-8E78-362F65577499}" type="parTrans" cxnId="{55F51BD3-084A-4375-958B-17425A89363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47EF320-522C-46A4-A475-8F35266B148B}" type="sibTrans" cxnId="{55F51BD3-084A-4375-958B-17425A89363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6D2D4CD-DC23-4B49-ABCA-73568CB0B3B3}">
      <dgm:prSet/>
      <dgm:spPr/>
      <dgm:t>
        <a:bodyPr/>
        <a:lstStyle/>
        <a:p>
          <a:r>
            <a:rPr lang="en-SG" b="0" i="0" dirty="0" smtClean="0">
              <a:solidFill>
                <a:schemeClr val="tx1"/>
              </a:solidFill>
            </a:rPr>
            <a:t>Traction force</a:t>
          </a:r>
        </a:p>
      </dgm:t>
    </dgm:pt>
    <dgm:pt modelId="{206622F2-A8C1-483E-9888-79832C732368}" type="parTrans" cxnId="{81FC54AC-1993-41B4-8B35-AFEDCBB633F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4FE352D-C27C-420B-94E6-EA20397B5840}" type="sibTrans" cxnId="{81FC54AC-1993-41B4-8B35-AFEDCBB633F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2F41069-D2F1-4DBE-A8CA-C09864B1F83F}">
      <dgm:prSet/>
      <dgm:spPr/>
      <dgm:t>
        <a:bodyPr/>
        <a:lstStyle/>
        <a:p>
          <a:r>
            <a:rPr lang="en-SG" dirty="0" smtClean="0">
              <a:solidFill>
                <a:schemeClr val="tx1"/>
              </a:solidFill>
            </a:rPr>
            <a:t>Loading condition</a:t>
          </a:r>
          <a:r>
            <a:rPr lang="en-SG" dirty="0" smtClean="0">
              <a:solidFill>
                <a:schemeClr val="tx1"/>
              </a:solidFill>
              <a:ea typeface="Times New Roman" panose="02020603050405020304" pitchFamily="18" charset="0"/>
            </a:rPr>
            <a:t> </a:t>
          </a:r>
          <a:endParaRPr lang="en-SG" dirty="0">
            <a:solidFill>
              <a:schemeClr val="tx1"/>
            </a:solidFill>
          </a:endParaRPr>
        </a:p>
      </dgm:t>
    </dgm:pt>
    <dgm:pt modelId="{CF4CEC7F-BBC6-4EB5-8E56-E90EBEDF3D79}" type="parTrans" cxnId="{F1A7AA3F-0581-498E-8F94-EF6328CD239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021D5F2-B849-4098-816B-406B43E932EE}" type="sibTrans" cxnId="{F1A7AA3F-0581-498E-8F94-EF6328CD239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7630FBF-A2FE-4D67-9F30-3F40FD1829B4}">
      <dgm:prSet/>
      <dgm:spPr/>
      <dgm:t>
        <a:bodyPr/>
        <a:lstStyle/>
        <a:p>
          <a:r>
            <a:rPr lang="en-SG" dirty="0" smtClean="0">
              <a:solidFill>
                <a:schemeClr val="tx1"/>
              </a:solidFill>
            </a:rPr>
            <a:t>Worn out rollers</a:t>
          </a:r>
          <a:endParaRPr lang="en-SG" dirty="0">
            <a:solidFill>
              <a:schemeClr val="tx1"/>
            </a:solidFill>
            <a:ea typeface="Times New Roman" panose="02020603050405020304" pitchFamily="18" charset="0"/>
          </a:endParaRPr>
        </a:p>
      </dgm:t>
    </dgm:pt>
    <dgm:pt modelId="{B61BDC8B-30A1-413F-A22B-C8D27F2F4026}" type="parTrans" cxnId="{DA59424E-9C49-451F-AE60-A108C3C4A51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4F3B5D2-BF00-4CE9-8FAB-5B6D2D869C86}" type="sibTrans" cxnId="{DA59424E-9C49-451F-AE60-A108C3C4A51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49CD54B-2F12-4989-9632-6A709B8A03B8}">
      <dgm:prSet/>
      <dgm:spPr/>
      <dgm:t>
        <a:bodyPr/>
        <a:lstStyle/>
        <a:p>
          <a:r>
            <a:rPr lang="en-SG" dirty="0" smtClean="0">
              <a:solidFill>
                <a:schemeClr val="tx1"/>
              </a:solidFill>
            </a:rPr>
            <a:t>Defects at door operator</a:t>
          </a:r>
          <a:r>
            <a:rPr lang="en-SG" dirty="0" smtClean="0">
              <a:solidFill>
                <a:schemeClr val="tx1"/>
              </a:solidFill>
              <a:ea typeface="Times New Roman" panose="02020603050405020304" pitchFamily="18" charset="0"/>
            </a:rPr>
            <a:t> </a:t>
          </a:r>
          <a:endParaRPr lang="en-SG" dirty="0">
            <a:solidFill>
              <a:schemeClr val="tx1"/>
            </a:solidFill>
            <a:ea typeface="Times New Roman" panose="02020603050405020304" pitchFamily="18" charset="0"/>
          </a:endParaRPr>
        </a:p>
      </dgm:t>
    </dgm:pt>
    <dgm:pt modelId="{7A3BC0F6-33FF-40CE-96CF-31F68CEB216C}" type="parTrans" cxnId="{14C00994-6303-4CA4-80C8-8A87DE577FB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754F3CF-F188-46FC-B4F1-9E4FE1AD7627}" type="sibTrans" cxnId="{14C00994-6303-4CA4-80C8-8A87DE577FB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346D581-D677-4452-BCD4-DCCD61284107}">
      <dgm:prSet/>
      <dgm:spPr/>
      <dgm:t>
        <a:bodyPr/>
        <a:lstStyle/>
        <a:p>
          <a:r>
            <a:rPr lang="en-SG" i="0" dirty="0" smtClean="0">
              <a:solidFill>
                <a:schemeClr val="tx1"/>
              </a:solidFill>
            </a:rPr>
            <a:t>Non-light/dust sensitive</a:t>
          </a:r>
        </a:p>
      </dgm:t>
    </dgm:pt>
    <dgm:pt modelId="{749A336E-B2CF-4089-BBFF-836AEA5A9B75}" type="parTrans" cxnId="{5D43CA58-1BB5-496C-8FE9-B1C2ECB143A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EC6FC43-7B81-4C74-9EFE-AC8FF9E3FA32}" type="sibTrans" cxnId="{5D43CA58-1BB5-496C-8FE9-B1C2ECB143A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B161554-CDC8-4ABC-8135-B50E4DBC523E}" type="pres">
      <dgm:prSet presAssocID="{0291ED29-36E5-4193-ACA1-96909F78B5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4FB05A3C-2B03-4B21-B4B2-F864C97D9270}" type="pres">
      <dgm:prSet presAssocID="{71D75B29-11FF-4141-B15B-58AFB4A7B936}" presName="composite" presStyleCnt="0"/>
      <dgm:spPr/>
    </dgm:pt>
    <dgm:pt modelId="{0BC61CA2-0409-4C2D-A521-3B7B41B24093}" type="pres">
      <dgm:prSet presAssocID="{71D75B29-11FF-4141-B15B-58AFB4A7B936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F22DC809-CB53-40DC-BF9A-36386FF1FDA4}" type="pres">
      <dgm:prSet presAssocID="{71D75B29-11FF-4141-B15B-58AFB4A7B936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117E9C5C-6FCF-4A6E-AB85-138247095E9C}" type="pres">
      <dgm:prSet presAssocID="{9FD25DB1-8A6A-4534-B86B-A76FF21E869F}" presName="space" presStyleCnt="0"/>
      <dgm:spPr/>
    </dgm:pt>
    <dgm:pt modelId="{7A780B20-99EA-4023-B945-46E9A7AD9710}" type="pres">
      <dgm:prSet presAssocID="{24899D0C-4F6B-472D-891B-534C7C9B4130}" presName="composite" presStyleCnt="0"/>
      <dgm:spPr/>
    </dgm:pt>
    <dgm:pt modelId="{125DF81E-093D-4DE6-B9A3-87FA841871B2}" type="pres">
      <dgm:prSet presAssocID="{24899D0C-4F6B-472D-891B-534C7C9B4130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BDFC09-46D5-4E43-AE3E-024C9C71DB04}" type="pres">
      <dgm:prSet presAssocID="{24899D0C-4F6B-472D-891B-534C7C9B4130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7DE6B7-4DA6-4E3C-A56F-915C0F316745}" type="pres">
      <dgm:prSet presAssocID="{9EE09C4F-8796-44D3-88B6-A4899B287013}" presName="space" presStyleCnt="0"/>
      <dgm:spPr/>
    </dgm:pt>
    <dgm:pt modelId="{FC9DCEE1-1B30-4313-87C1-A11260704CAB}" type="pres">
      <dgm:prSet presAssocID="{E252E270-8B6A-401F-B3BC-6D6C26CD1980}" presName="composite" presStyleCnt="0"/>
      <dgm:spPr/>
    </dgm:pt>
    <dgm:pt modelId="{344A0A34-8890-4308-AA55-4F896D688EAC}" type="pres">
      <dgm:prSet presAssocID="{E252E270-8B6A-401F-B3BC-6D6C26CD1980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3FF056-F7E8-401C-BB41-0D1945181891}" type="pres">
      <dgm:prSet presAssocID="{E252E270-8B6A-401F-B3BC-6D6C26CD1980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BD1052-42EC-4E5E-AF40-18298E02D05E}" type="pres">
      <dgm:prSet presAssocID="{94965D4D-6475-4E4E-BD2F-060155E552F7}" presName="space" presStyleCnt="0"/>
      <dgm:spPr/>
    </dgm:pt>
    <dgm:pt modelId="{22D6714B-7993-4DFD-A737-80175EB978F6}" type="pres">
      <dgm:prSet presAssocID="{71A79480-3963-41A6-BEC3-6F5068350506}" presName="composite" presStyleCnt="0"/>
      <dgm:spPr/>
    </dgm:pt>
    <dgm:pt modelId="{3212EC88-989A-49E3-BD70-4C161521208B}" type="pres">
      <dgm:prSet presAssocID="{71A79480-3963-41A6-BEC3-6F5068350506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181D7C-A3B9-4834-9F5C-B119CD19FBD5}" type="pres">
      <dgm:prSet presAssocID="{71A79480-3963-41A6-BEC3-6F5068350506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E576D8-2656-4073-9A5A-1B641D2DDE78}" type="pres">
      <dgm:prSet presAssocID="{A4C9B6D0-0F61-4E54-A052-A04F397CB690}" presName="space" presStyleCnt="0"/>
      <dgm:spPr/>
    </dgm:pt>
    <dgm:pt modelId="{F9E1CEBC-B92F-482D-8313-01330B606BC4}" type="pres">
      <dgm:prSet presAssocID="{C698EC18-7B79-4DE4-8E18-1783D59D78E8}" presName="composite" presStyleCnt="0"/>
      <dgm:spPr/>
    </dgm:pt>
    <dgm:pt modelId="{524B3CC2-FEB1-40BC-894B-0CE0BE003FB0}" type="pres">
      <dgm:prSet presAssocID="{C698EC18-7B79-4DE4-8E18-1783D59D78E8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3B3C3A-1393-4AB7-AAC5-601F3298F8A2}" type="pres">
      <dgm:prSet presAssocID="{C698EC18-7B79-4DE4-8E18-1783D59D78E8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D69C99-4910-40BA-966B-46FECA06E22C}" srcId="{24899D0C-4F6B-472D-891B-534C7C9B4130}" destId="{6CAB9BFE-FF72-4306-AC21-BC3005C8082F}" srcOrd="0" destOrd="0" parTransId="{9E41A62D-08CF-4F47-B7F4-715FB2A49358}" sibTransId="{291644FD-2C08-4ECE-86C0-4F9CBD9A2213}"/>
    <dgm:cxn modelId="{EB2D73B2-7ABA-4CBD-AF32-6DAA09892847}" srcId="{0291ED29-36E5-4193-ACA1-96909F78B528}" destId="{71A79480-3963-41A6-BEC3-6F5068350506}" srcOrd="3" destOrd="0" parTransId="{2CD59C9D-CDED-4861-AD1A-6DDF46C06860}" sibTransId="{A4C9B6D0-0F61-4E54-A052-A04F397CB690}"/>
    <dgm:cxn modelId="{55F51BD3-084A-4375-958B-17425A89363F}" srcId="{71A79480-3963-41A6-BEC3-6F5068350506}" destId="{99752F56-A30E-4F66-968C-0353E4C7F5BD}" srcOrd="1" destOrd="0" parTransId="{FB824799-8E88-49AB-8E78-362F65577499}" sibTransId="{947EF320-522C-46A4-A475-8F35266B148B}"/>
    <dgm:cxn modelId="{A11DD67D-1D40-43E5-84DA-0CA1D374A028}" type="presOf" srcId="{4D4A1C75-7602-488D-B88B-5EFE8E57E2FA}" destId="{F22DC809-CB53-40DC-BF9A-36386FF1FDA4}" srcOrd="0" destOrd="0" presId="urn:microsoft.com/office/officeart/2005/8/layout/hList1"/>
    <dgm:cxn modelId="{AD21E036-B1C6-40C2-83C7-1A167A8BC3C4}" type="presOf" srcId="{72F41069-D2F1-4DBE-A8CA-C09864B1F83F}" destId="{653B3C3A-1393-4AB7-AAC5-601F3298F8A2}" srcOrd="0" destOrd="1" presId="urn:microsoft.com/office/officeart/2005/8/layout/hList1"/>
    <dgm:cxn modelId="{D8623685-5D1E-4319-AEF3-B67B8A082AB2}" type="presOf" srcId="{C698EC18-7B79-4DE4-8E18-1783D59D78E8}" destId="{524B3CC2-FEB1-40BC-894B-0CE0BE003FB0}" srcOrd="0" destOrd="0" presId="urn:microsoft.com/office/officeart/2005/8/layout/hList1"/>
    <dgm:cxn modelId="{50C2EFCD-D6EB-4CA9-A6DE-32916E32A2FB}" type="presOf" srcId="{66D2D4CD-DC23-4B49-ABCA-73568CB0B3B3}" destId="{E8181D7C-A3B9-4834-9F5C-B119CD19FBD5}" srcOrd="0" destOrd="2" presId="urn:microsoft.com/office/officeart/2005/8/layout/hList1"/>
    <dgm:cxn modelId="{54F4385F-7596-4DA8-9CCD-D94D58CFF75F}" type="presOf" srcId="{1187879C-4135-4E87-9EA8-8AF57FF7A029}" destId="{403FF056-F7E8-401C-BB41-0D1945181891}" srcOrd="0" destOrd="1" presId="urn:microsoft.com/office/officeart/2005/8/layout/hList1"/>
    <dgm:cxn modelId="{1CE1BB72-7BC2-4E4D-83DE-5A55B4C2DF18}" srcId="{71D75B29-11FF-4141-B15B-58AFB4A7B936}" destId="{EDA411D5-A517-4DE7-B1F4-3200EF015930}" srcOrd="1" destOrd="0" parTransId="{2FAB4EFC-0E50-4A17-8922-C6266ECE00D5}" sibTransId="{1FE58B32-CC6B-44DC-93E6-CBEFFC7CEFA3}"/>
    <dgm:cxn modelId="{0CABBE0B-2CF4-41E8-AB59-D3624D745238}" type="presOf" srcId="{AD574E55-7062-40E1-BEB0-3159AB12EAE3}" destId="{E8181D7C-A3B9-4834-9F5C-B119CD19FBD5}" srcOrd="0" destOrd="0" presId="urn:microsoft.com/office/officeart/2005/8/layout/hList1"/>
    <dgm:cxn modelId="{1B839377-8AFA-4CC7-AC2C-6B038C77399E}" srcId="{E252E270-8B6A-401F-B3BC-6D6C26CD1980}" destId="{1187879C-4135-4E87-9EA8-8AF57FF7A029}" srcOrd="1" destOrd="0" parTransId="{2CBF19F3-194C-4BD2-BC1C-A315A6E9F4E0}" sibTransId="{FB5BD7C3-7DD3-476E-95AB-BFCED4001C1E}"/>
    <dgm:cxn modelId="{81FC54AC-1993-41B4-8B35-AFEDCBB633F7}" srcId="{71A79480-3963-41A6-BEC3-6F5068350506}" destId="{66D2D4CD-DC23-4B49-ABCA-73568CB0B3B3}" srcOrd="2" destOrd="0" parTransId="{206622F2-A8C1-483E-9888-79832C732368}" sibTransId="{F4FE352D-C27C-420B-94E6-EA20397B5840}"/>
    <dgm:cxn modelId="{5D43CA58-1BB5-496C-8FE9-B1C2ECB143A5}" srcId="{E252E270-8B6A-401F-B3BC-6D6C26CD1980}" destId="{3346D581-D677-4452-BCD4-DCCD61284107}" srcOrd="2" destOrd="0" parTransId="{749A336E-B2CF-4089-BBFF-836AEA5A9B75}" sibTransId="{FEC6FC43-7B81-4C74-9EFE-AC8FF9E3FA32}"/>
    <dgm:cxn modelId="{34477BAC-83CB-45E3-89FE-68C09B0D03EC}" type="presOf" srcId="{99752F56-A30E-4F66-968C-0353E4C7F5BD}" destId="{E8181D7C-A3B9-4834-9F5C-B119CD19FBD5}" srcOrd="0" destOrd="1" presId="urn:microsoft.com/office/officeart/2005/8/layout/hList1"/>
    <dgm:cxn modelId="{A72EAADF-391E-47FF-93AA-C91443A52E27}" type="presOf" srcId="{849CD54B-2F12-4989-9632-6A709B8A03B8}" destId="{CABDFC09-46D5-4E43-AE3E-024C9C71DB04}" srcOrd="0" destOrd="2" presId="urn:microsoft.com/office/officeart/2005/8/layout/hList1"/>
    <dgm:cxn modelId="{C2BB7BBD-C7C3-4ACA-94A0-F92938E34243}" srcId="{71A79480-3963-41A6-BEC3-6F5068350506}" destId="{AD574E55-7062-40E1-BEB0-3159AB12EAE3}" srcOrd="0" destOrd="0" parTransId="{C91149EB-7E85-4260-9CA3-2A0024A6A2B8}" sibTransId="{E4559D65-1B66-4F0D-8B12-BEEACBB6988C}"/>
    <dgm:cxn modelId="{42B08FB8-B788-46F3-B1A6-2949EB3FA7FB}" srcId="{C698EC18-7B79-4DE4-8E18-1783D59D78E8}" destId="{BDCB7804-0014-401C-8874-99042FA9A1D2}" srcOrd="0" destOrd="0" parTransId="{E15A406A-F489-4E1F-8732-D429E8FE1158}" sibTransId="{F2C9DDB7-FCCD-4E37-BC47-B7EA211BCAF2}"/>
    <dgm:cxn modelId="{6BEB5FC0-1CA7-4CE3-A723-9C8B55840B41}" srcId="{71D75B29-11FF-4141-B15B-58AFB4A7B936}" destId="{4D4A1C75-7602-488D-B88B-5EFE8E57E2FA}" srcOrd="0" destOrd="0" parTransId="{8147C6F8-7CEE-48BB-8141-FB91B7FC9549}" sibTransId="{0EFAEBE9-5F75-44C2-AD20-FCC9E10143ED}"/>
    <dgm:cxn modelId="{2C25D7CE-056F-4CB8-8930-C3C0782E8048}" type="presOf" srcId="{E252E270-8B6A-401F-B3BC-6D6C26CD1980}" destId="{344A0A34-8890-4308-AA55-4F896D688EAC}" srcOrd="0" destOrd="0" presId="urn:microsoft.com/office/officeart/2005/8/layout/hList1"/>
    <dgm:cxn modelId="{86FC01D2-ED7B-40CB-B058-5500A84B66DD}" type="presOf" srcId="{EDA411D5-A517-4DE7-B1F4-3200EF015930}" destId="{F22DC809-CB53-40DC-BF9A-36386FF1FDA4}" srcOrd="0" destOrd="1" presId="urn:microsoft.com/office/officeart/2005/8/layout/hList1"/>
    <dgm:cxn modelId="{CB8F6CAD-E820-48A8-BBD8-CF32D488D8A4}" srcId="{E252E270-8B6A-401F-B3BC-6D6C26CD1980}" destId="{8AA42289-DF3A-4B5C-B904-1C9A52B7369E}" srcOrd="0" destOrd="0" parTransId="{6D655D1F-DFB2-4838-9CFE-B87EBFDDC4DA}" sibTransId="{0319742A-DDE2-4751-BFD9-A8C7DD715659}"/>
    <dgm:cxn modelId="{37826B24-743E-4496-8D8D-CDF400375951}" type="presOf" srcId="{8AA42289-DF3A-4B5C-B904-1C9A52B7369E}" destId="{403FF056-F7E8-401C-BB41-0D1945181891}" srcOrd="0" destOrd="0" presId="urn:microsoft.com/office/officeart/2005/8/layout/hList1"/>
    <dgm:cxn modelId="{A8AB9FD4-41E5-437D-8AF8-B7468A139FC1}" srcId="{0291ED29-36E5-4193-ACA1-96909F78B528}" destId="{C698EC18-7B79-4DE4-8E18-1783D59D78E8}" srcOrd="4" destOrd="0" parTransId="{302AFA82-0F87-4589-8377-779CCDC23EC5}" sibTransId="{36093FAA-ADE7-4152-8F1B-E812FD2194FB}"/>
    <dgm:cxn modelId="{55DF69EB-2941-4DF1-9648-7AAEE3634376}" type="presOf" srcId="{77630FBF-A2FE-4D67-9F30-3F40FD1829B4}" destId="{CABDFC09-46D5-4E43-AE3E-024C9C71DB04}" srcOrd="0" destOrd="1" presId="urn:microsoft.com/office/officeart/2005/8/layout/hList1"/>
    <dgm:cxn modelId="{3D0C9201-8117-44E3-9DA1-AD318509A23A}" type="presOf" srcId="{71D75B29-11FF-4141-B15B-58AFB4A7B936}" destId="{0BC61CA2-0409-4C2D-A521-3B7B41B24093}" srcOrd="0" destOrd="0" presId="urn:microsoft.com/office/officeart/2005/8/layout/hList1"/>
    <dgm:cxn modelId="{278CC4A3-F5E9-4C81-BDC1-5DDCD51311D1}" srcId="{0291ED29-36E5-4193-ACA1-96909F78B528}" destId="{71D75B29-11FF-4141-B15B-58AFB4A7B936}" srcOrd="0" destOrd="0" parTransId="{CCDEB376-798E-412B-9443-692118956AD4}" sibTransId="{9FD25DB1-8A6A-4534-B86B-A76FF21E869F}"/>
    <dgm:cxn modelId="{F1A7AA3F-0581-498E-8F94-EF6328CD2391}" srcId="{C698EC18-7B79-4DE4-8E18-1783D59D78E8}" destId="{72F41069-D2F1-4DBE-A8CA-C09864B1F83F}" srcOrd="1" destOrd="0" parTransId="{CF4CEC7F-BBC6-4EB5-8E56-E90EBEDF3D79}" sibTransId="{A021D5F2-B849-4098-816B-406B43E932EE}"/>
    <dgm:cxn modelId="{3112FE9A-2036-4E7D-AE20-D87BA9E6387B}" type="presOf" srcId="{6CAB9BFE-FF72-4306-AC21-BC3005C8082F}" destId="{CABDFC09-46D5-4E43-AE3E-024C9C71DB04}" srcOrd="0" destOrd="0" presId="urn:microsoft.com/office/officeart/2005/8/layout/hList1"/>
    <dgm:cxn modelId="{A0A3B9E2-2281-44BB-81C0-4899E2994D54}" type="presOf" srcId="{71A79480-3963-41A6-BEC3-6F5068350506}" destId="{3212EC88-989A-49E3-BD70-4C161521208B}" srcOrd="0" destOrd="0" presId="urn:microsoft.com/office/officeart/2005/8/layout/hList1"/>
    <dgm:cxn modelId="{D3486A5A-E782-4945-8B20-58DB86FA08DB}" type="presOf" srcId="{24899D0C-4F6B-472D-891B-534C7C9B4130}" destId="{125DF81E-093D-4DE6-B9A3-87FA841871B2}" srcOrd="0" destOrd="0" presId="urn:microsoft.com/office/officeart/2005/8/layout/hList1"/>
    <dgm:cxn modelId="{C6B8F58D-AE9E-4CC7-B44E-BD1DC52EB6A9}" type="presOf" srcId="{3346D581-D677-4452-BCD4-DCCD61284107}" destId="{403FF056-F7E8-401C-BB41-0D1945181891}" srcOrd="0" destOrd="2" presId="urn:microsoft.com/office/officeart/2005/8/layout/hList1"/>
    <dgm:cxn modelId="{13C8607F-FEF2-4F42-943D-BC49DAF944BF}" type="presOf" srcId="{0291ED29-36E5-4193-ACA1-96909F78B528}" destId="{EB161554-CDC8-4ABC-8135-B50E4DBC523E}" srcOrd="0" destOrd="0" presId="urn:microsoft.com/office/officeart/2005/8/layout/hList1"/>
    <dgm:cxn modelId="{DA59424E-9C49-451F-AE60-A108C3C4A519}" srcId="{24899D0C-4F6B-472D-891B-534C7C9B4130}" destId="{77630FBF-A2FE-4D67-9F30-3F40FD1829B4}" srcOrd="1" destOrd="0" parTransId="{B61BDC8B-30A1-413F-A22B-C8D27F2F4026}" sibTransId="{34F3B5D2-BF00-4CE9-8FAB-5B6D2D869C86}"/>
    <dgm:cxn modelId="{596A5B2D-D3A3-4993-AF40-48DC0468C151}" srcId="{0291ED29-36E5-4193-ACA1-96909F78B528}" destId="{24899D0C-4F6B-472D-891B-534C7C9B4130}" srcOrd="1" destOrd="0" parTransId="{EC66C71E-D8F0-4184-8CA3-DEE128B2661D}" sibTransId="{9EE09C4F-8796-44D3-88B6-A4899B287013}"/>
    <dgm:cxn modelId="{49D02B6A-7D4E-4BA2-A175-4AE4BD1E8809}" type="presOf" srcId="{BDCB7804-0014-401C-8874-99042FA9A1D2}" destId="{653B3C3A-1393-4AB7-AAC5-601F3298F8A2}" srcOrd="0" destOrd="0" presId="urn:microsoft.com/office/officeart/2005/8/layout/hList1"/>
    <dgm:cxn modelId="{14C00994-6303-4CA4-80C8-8A87DE577FB9}" srcId="{24899D0C-4F6B-472D-891B-534C7C9B4130}" destId="{849CD54B-2F12-4989-9632-6A709B8A03B8}" srcOrd="2" destOrd="0" parTransId="{7A3BC0F6-33FF-40CE-96CF-31F68CEB216C}" sibTransId="{7754F3CF-F188-46FC-B4F1-9E4FE1AD7627}"/>
    <dgm:cxn modelId="{50E7C835-FC6A-4693-A774-14C9D92B6332}" srcId="{0291ED29-36E5-4193-ACA1-96909F78B528}" destId="{E252E270-8B6A-401F-B3BC-6D6C26CD1980}" srcOrd="2" destOrd="0" parTransId="{05B092D4-485A-4EC5-8A79-1038CD09F986}" sibTransId="{94965D4D-6475-4E4E-BD2F-060155E552F7}"/>
    <dgm:cxn modelId="{0B189BA8-C186-4F7D-89F4-0761DA28E2EF}" type="presParOf" srcId="{EB161554-CDC8-4ABC-8135-B50E4DBC523E}" destId="{4FB05A3C-2B03-4B21-B4B2-F864C97D9270}" srcOrd="0" destOrd="0" presId="urn:microsoft.com/office/officeart/2005/8/layout/hList1"/>
    <dgm:cxn modelId="{05217420-6D4D-4C60-B1F6-56F7E22C3493}" type="presParOf" srcId="{4FB05A3C-2B03-4B21-B4B2-F864C97D9270}" destId="{0BC61CA2-0409-4C2D-A521-3B7B41B24093}" srcOrd="0" destOrd="0" presId="urn:microsoft.com/office/officeart/2005/8/layout/hList1"/>
    <dgm:cxn modelId="{3F860C0F-548E-4990-BF91-CF158ECD18F9}" type="presParOf" srcId="{4FB05A3C-2B03-4B21-B4B2-F864C97D9270}" destId="{F22DC809-CB53-40DC-BF9A-36386FF1FDA4}" srcOrd="1" destOrd="0" presId="urn:microsoft.com/office/officeart/2005/8/layout/hList1"/>
    <dgm:cxn modelId="{D95388E4-7E58-4D4D-A461-82B4BBA326E2}" type="presParOf" srcId="{EB161554-CDC8-4ABC-8135-B50E4DBC523E}" destId="{117E9C5C-6FCF-4A6E-AB85-138247095E9C}" srcOrd="1" destOrd="0" presId="urn:microsoft.com/office/officeart/2005/8/layout/hList1"/>
    <dgm:cxn modelId="{F509AA77-E8C5-4529-864A-33807CB18DBA}" type="presParOf" srcId="{EB161554-CDC8-4ABC-8135-B50E4DBC523E}" destId="{7A780B20-99EA-4023-B945-46E9A7AD9710}" srcOrd="2" destOrd="0" presId="urn:microsoft.com/office/officeart/2005/8/layout/hList1"/>
    <dgm:cxn modelId="{969107FA-43F5-4252-8F8A-C76FBFC92C1B}" type="presParOf" srcId="{7A780B20-99EA-4023-B945-46E9A7AD9710}" destId="{125DF81E-093D-4DE6-B9A3-87FA841871B2}" srcOrd="0" destOrd="0" presId="urn:microsoft.com/office/officeart/2005/8/layout/hList1"/>
    <dgm:cxn modelId="{BB4C4C59-21EA-4BE9-AF49-F7E83C852837}" type="presParOf" srcId="{7A780B20-99EA-4023-B945-46E9A7AD9710}" destId="{CABDFC09-46D5-4E43-AE3E-024C9C71DB04}" srcOrd="1" destOrd="0" presId="urn:microsoft.com/office/officeart/2005/8/layout/hList1"/>
    <dgm:cxn modelId="{FA14E910-82DB-48CA-A9D9-45D81B9C2EF3}" type="presParOf" srcId="{EB161554-CDC8-4ABC-8135-B50E4DBC523E}" destId="{287DE6B7-4DA6-4E3C-A56F-915C0F316745}" srcOrd="3" destOrd="0" presId="urn:microsoft.com/office/officeart/2005/8/layout/hList1"/>
    <dgm:cxn modelId="{1837993A-E88C-4FA6-BAD8-E2ACEAE2AE4A}" type="presParOf" srcId="{EB161554-CDC8-4ABC-8135-B50E4DBC523E}" destId="{FC9DCEE1-1B30-4313-87C1-A11260704CAB}" srcOrd="4" destOrd="0" presId="urn:microsoft.com/office/officeart/2005/8/layout/hList1"/>
    <dgm:cxn modelId="{86874F14-C37A-49BF-BC5E-7DC251BEFC62}" type="presParOf" srcId="{FC9DCEE1-1B30-4313-87C1-A11260704CAB}" destId="{344A0A34-8890-4308-AA55-4F896D688EAC}" srcOrd="0" destOrd="0" presId="urn:microsoft.com/office/officeart/2005/8/layout/hList1"/>
    <dgm:cxn modelId="{7FE11F7D-6707-4565-94EA-2B18361C7F5F}" type="presParOf" srcId="{FC9DCEE1-1B30-4313-87C1-A11260704CAB}" destId="{403FF056-F7E8-401C-BB41-0D1945181891}" srcOrd="1" destOrd="0" presId="urn:microsoft.com/office/officeart/2005/8/layout/hList1"/>
    <dgm:cxn modelId="{0F391AEF-573D-47D8-A35A-E93A44474DB7}" type="presParOf" srcId="{EB161554-CDC8-4ABC-8135-B50E4DBC523E}" destId="{87BD1052-42EC-4E5E-AF40-18298E02D05E}" srcOrd="5" destOrd="0" presId="urn:microsoft.com/office/officeart/2005/8/layout/hList1"/>
    <dgm:cxn modelId="{0E103B74-E823-461B-8F18-F9A8EB485C5D}" type="presParOf" srcId="{EB161554-CDC8-4ABC-8135-B50E4DBC523E}" destId="{22D6714B-7993-4DFD-A737-80175EB978F6}" srcOrd="6" destOrd="0" presId="urn:microsoft.com/office/officeart/2005/8/layout/hList1"/>
    <dgm:cxn modelId="{61981DCB-E9BB-4F0F-BC90-13FD3D2F346E}" type="presParOf" srcId="{22D6714B-7993-4DFD-A737-80175EB978F6}" destId="{3212EC88-989A-49E3-BD70-4C161521208B}" srcOrd="0" destOrd="0" presId="urn:microsoft.com/office/officeart/2005/8/layout/hList1"/>
    <dgm:cxn modelId="{05E4A510-559E-44AD-834B-EA12CD5F77B4}" type="presParOf" srcId="{22D6714B-7993-4DFD-A737-80175EB978F6}" destId="{E8181D7C-A3B9-4834-9F5C-B119CD19FBD5}" srcOrd="1" destOrd="0" presId="urn:microsoft.com/office/officeart/2005/8/layout/hList1"/>
    <dgm:cxn modelId="{C9A7FB75-3DE5-45AF-B076-8262D97CFB6A}" type="presParOf" srcId="{EB161554-CDC8-4ABC-8135-B50E4DBC523E}" destId="{22E576D8-2656-4073-9A5A-1B641D2DDE78}" srcOrd="7" destOrd="0" presId="urn:microsoft.com/office/officeart/2005/8/layout/hList1"/>
    <dgm:cxn modelId="{D0636F9D-80E8-4827-850B-CD42DC934974}" type="presParOf" srcId="{EB161554-CDC8-4ABC-8135-B50E4DBC523E}" destId="{F9E1CEBC-B92F-482D-8313-01330B606BC4}" srcOrd="8" destOrd="0" presId="urn:microsoft.com/office/officeart/2005/8/layout/hList1"/>
    <dgm:cxn modelId="{E7CB123F-36F7-4471-8128-50CA1E1070B2}" type="presParOf" srcId="{F9E1CEBC-B92F-482D-8313-01330B606BC4}" destId="{524B3CC2-FEB1-40BC-894B-0CE0BE003FB0}" srcOrd="0" destOrd="0" presId="urn:microsoft.com/office/officeart/2005/8/layout/hList1"/>
    <dgm:cxn modelId="{46028553-73FB-4AF3-8A78-DECA3B92E321}" type="presParOf" srcId="{F9E1CEBC-B92F-482D-8313-01330B606BC4}" destId="{653B3C3A-1393-4AB7-AAC5-601F3298F8A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C61CA2-0409-4C2D-A521-3B7B41B24093}">
      <dsp:nvSpPr>
        <dsp:cNvPr id="0" name=""/>
        <dsp:cNvSpPr/>
      </dsp:nvSpPr>
      <dsp:spPr>
        <a:xfrm>
          <a:off x="4160" y="3180"/>
          <a:ext cx="1594734" cy="3970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100" b="1" kern="1200" dirty="0" smtClean="0">
              <a:solidFill>
                <a:schemeClr val="tx1"/>
              </a:solidFill>
            </a:rPr>
            <a:t>Acceleration and Vibration</a:t>
          </a:r>
          <a:endParaRPr lang="en-SG" sz="1100" kern="1200" dirty="0">
            <a:solidFill>
              <a:schemeClr val="tx1"/>
            </a:solidFill>
          </a:endParaRPr>
        </a:p>
      </dsp:txBody>
      <dsp:txXfrm>
        <a:off x="4160" y="3180"/>
        <a:ext cx="1594734" cy="397073"/>
      </dsp:txXfrm>
    </dsp:sp>
    <dsp:sp modelId="{F22DC809-CB53-40DC-BF9A-36386FF1FDA4}">
      <dsp:nvSpPr>
        <dsp:cNvPr id="0" name=""/>
        <dsp:cNvSpPr/>
      </dsp:nvSpPr>
      <dsp:spPr>
        <a:xfrm>
          <a:off x="4160" y="400254"/>
          <a:ext cx="1594734" cy="111721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SG" sz="1100" kern="1200" dirty="0" smtClean="0">
              <a:solidFill>
                <a:schemeClr val="tx1"/>
              </a:solidFill>
              <a:ea typeface="Times New Roman" panose="02020603050405020304" pitchFamily="18" charset="0"/>
            </a:rPr>
            <a:t>MEMS based sensor built-in Main Processing Unit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SG" sz="1100" kern="1200" dirty="0" smtClean="0">
              <a:solidFill>
                <a:schemeClr val="tx1"/>
              </a:solidFill>
              <a:ea typeface="Times New Roman" panose="02020603050405020304" pitchFamily="18" charset="0"/>
            </a:rPr>
            <a:t>Acceleration, Distance travelled/ Displacement, Speed, Vibration</a:t>
          </a:r>
        </a:p>
      </dsp:txBody>
      <dsp:txXfrm>
        <a:off x="4160" y="400254"/>
        <a:ext cx="1594734" cy="1117214"/>
      </dsp:txXfrm>
    </dsp:sp>
    <dsp:sp modelId="{125DF81E-093D-4DE6-B9A3-87FA841871B2}">
      <dsp:nvSpPr>
        <dsp:cNvPr id="0" name=""/>
        <dsp:cNvSpPr/>
      </dsp:nvSpPr>
      <dsp:spPr>
        <a:xfrm>
          <a:off x="1822157" y="3180"/>
          <a:ext cx="1594734" cy="39707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100" b="1" kern="1200" dirty="0" smtClean="0">
              <a:solidFill>
                <a:schemeClr val="tx1"/>
              </a:solidFill>
              <a:ea typeface="Times New Roman" panose="02020603050405020304" pitchFamily="18" charset="0"/>
            </a:rPr>
            <a:t>Door Condition Measurement</a:t>
          </a:r>
          <a:endParaRPr lang="en-SG" sz="1100" b="1" kern="1200" dirty="0">
            <a:solidFill>
              <a:schemeClr val="tx1"/>
            </a:solidFill>
          </a:endParaRPr>
        </a:p>
      </dsp:txBody>
      <dsp:txXfrm>
        <a:off x="1822157" y="3180"/>
        <a:ext cx="1594734" cy="397073"/>
      </dsp:txXfrm>
    </dsp:sp>
    <dsp:sp modelId="{CABDFC09-46D5-4E43-AE3E-024C9C71DB04}">
      <dsp:nvSpPr>
        <dsp:cNvPr id="0" name=""/>
        <dsp:cNvSpPr/>
      </dsp:nvSpPr>
      <dsp:spPr>
        <a:xfrm>
          <a:off x="1822157" y="400254"/>
          <a:ext cx="1594734" cy="111721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SG" sz="1100" kern="1200" dirty="0" smtClean="0">
              <a:solidFill>
                <a:schemeClr val="tx1"/>
              </a:solidFill>
            </a:rPr>
            <a:t>Door movement</a:t>
          </a:r>
          <a:endParaRPr lang="en-SG" sz="1100" kern="1200" dirty="0">
            <a:solidFill>
              <a:schemeClr val="tx1"/>
            </a:solidFill>
            <a:ea typeface="Times New Roman" panose="02020603050405020304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SG" sz="1100" kern="1200" dirty="0" smtClean="0">
              <a:solidFill>
                <a:schemeClr val="tx1"/>
              </a:solidFill>
            </a:rPr>
            <a:t>Worn out rollers</a:t>
          </a:r>
          <a:endParaRPr lang="en-SG" sz="1100" kern="1200" dirty="0">
            <a:solidFill>
              <a:schemeClr val="tx1"/>
            </a:solidFill>
            <a:ea typeface="Times New Roman" panose="02020603050405020304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SG" sz="1100" kern="1200" dirty="0" smtClean="0">
              <a:solidFill>
                <a:schemeClr val="tx1"/>
              </a:solidFill>
            </a:rPr>
            <a:t>Defects at door operator</a:t>
          </a:r>
          <a:r>
            <a:rPr lang="en-SG" sz="1100" kern="1200" dirty="0" smtClean="0">
              <a:solidFill>
                <a:schemeClr val="tx1"/>
              </a:solidFill>
              <a:ea typeface="Times New Roman" panose="02020603050405020304" pitchFamily="18" charset="0"/>
            </a:rPr>
            <a:t> </a:t>
          </a:r>
          <a:endParaRPr lang="en-SG" sz="1100" kern="1200" dirty="0">
            <a:solidFill>
              <a:schemeClr val="tx1"/>
            </a:solidFill>
            <a:ea typeface="Times New Roman" panose="02020603050405020304" pitchFamily="18" charset="0"/>
          </a:endParaRPr>
        </a:p>
      </dsp:txBody>
      <dsp:txXfrm>
        <a:off x="1822157" y="400254"/>
        <a:ext cx="1594734" cy="1117214"/>
      </dsp:txXfrm>
    </dsp:sp>
    <dsp:sp modelId="{344A0A34-8890-4308-AA55-4F896D688EAC}">
      <dsp:nvSpPr>
        <dsp:cNvPr id="0" name=""/>
        <dsp:cNvSpPr/>
      </dsp:nvSpPr>
      <dsp:spPr>
        <a:xfrm>
          <a:off x="3640154" y="3180"/>
          <a:ext cx="1594734" cy="39707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100" b="1" kern="1200" dirty="0" smtClean="0">
              <a:solidFill>
                <a:schemeClr val="tx1"/>
              </a:solidFill>
            </a:rPr>
            <a:t>Levelling </a:t>
          </a:r>
          <a:r>
            <a:rPr lang="en-SG" sz="1100" b="1" kern="1200" dirty="0" smtClean="0">
              <a:solidFill>
                <a:schemeClr val="tx1"/>
              </a:solidFill>
              <a:ea typeface="Times New Roman" panose="02020603050405020304" pitchFamily="18" charset="0"/>
            </a:rPr>
            <a:t>Measurement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3640154" y="3180"/>
        <a:ext cx="1594734" cy="397073"/>
      </dsp:txXfrm>
    </dsp:sp>
    <dsp:sp modelId="{403FF056-F7E8-401C-BB41-0D1945181891}">
      <dsp:nvSpPr>
        <dsp:cNvPr id="0" name=""/>
        <dsp:cNvSpPr/>
      </dsp:nvSpPr>
      <dsp:spPr>
        <a:xfrm>
          <a:off x="3640154" y="400254"/>
          <a:ext cx="1594734" cy="1117214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SG" sz="1100" kern="1200" dirty="0" smtClean="0">
              <a:solidFill>
                <a:schemeClr val="tx1"/>
              </a:solidFill>
            </a:rPr>
            <a:t>Absolute position of lift car and car alignment</a:t>
          </a:r>
          <a:r>
            <a:rPr lang="en-SG" sz="1100" b="1" kern="1200" dirty="0" smtClean="0">
              <a:solidFill>
                <a:schemeClr val="tx1"/>
              </a:solidFill>
            </a:rPr>
            <a:t>.</a:t>
          </a:r>
          <a:r>
            <a:rPr lang="en-SG" sz="1100" kern="1200" dirty="0" smtClean="0">
              <a:solidFill>
                <a:schemeClr val="tx1"/>
              </a:solidFill>
            </a:rPr>
            <a:t> </a:t>
          </a:r>
          <a:endParaRPr lang="en-SG" sz="1100" i="1" kern="1200" dirty="0" smtClean="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SG" sz="1100" kern="1200" dirty="0" smtClean="0">
              <a:solidFill>
                <a:schemeClr val="tx1"/>
              </a:solidFill>
            </a:rPr>
            <a:t>Highly accurate, easy-to-install</a:t>
          </a:r>
          <a:endParaRPr lang="en-SG" sz="1100" i="1" kern="1200" dirty="0" smtClean="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SG" sz="1100" i="0" kern="1200" dirty="0" smtClean="0">
              <a:solidFill>
                <a:schemeClr val="tx1"/>
              </a:solidFill>
            </a:rPr>
            <a:t>Non-light/dust sensitive</a:t>
          </a:r>
        </a:p>
      </dsp:txBody>
      <dsp:txXfrm>
        <a:off x="3640154" y="400254"/>
        <a:ext cx="1594734" cy="1117214"/>
      </dsp:txXfrm>
    </dsp:sp>
    <dsp:sp modelId="{3212EC88-989A-49E3-BD70-4C161521208B}">
      <dsp:nvSpPr>
        <dsp:cNvPr id="0" name=""/>
        <dsp:cNvSpPr/>
      </dsp:nvSpPr>
      <dsp:spPr>
        <a:xfrm>
          <a:off x="5458152" y="3180"/>
          <a:ext cx="1594734" cy="39707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100" b="1" kern="1200" dirty="0" smtClean="0">
              <a:solidFill>
                <a:schemeClr val="tx1"/>
              </a:solidFill>
              <a:ea typeface="Times New Roman" panose="02020603050405020304" pitchFamily="18" charset="0"/>
            </a:rPr>
            <a:t>Rope Condition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5458152" y="3180"/>
        <a:ext cx="1594734" cy="397073"/>
      </dsp:txXfrm>
    </dsp:sp>
    <dsp:sp modelId="{E8181D7C-A3B9-4834-9F5C-B119CD19FBD5}">
      <dsp:nvSpPr>
        <dsp:cNvPr id="0" name=""/>
        <dsp:cNvSpPr/>
      </dsp:nvSpPr>
      <dsp:spPr>
        <a:xfrm>
          <a:off x="5458152" y="400254"/>
          <a:ext cx="1594734" cy="111721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SG" sz="1100" kern="1200" dirty="0" smtClean="0">
              <a:solidFill>
                <a:schemeClr val="tx1"/>
              </a:solidFill>
            </a:rPr>
            <a:t>Tensioning status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SG" sz="1100" b="0" i="0" kern="1200" dirty="0" smtClean="0">
              <a:solidFill>
                <a:schemeClr val="tx1"/>
              </a:solidFill>
            </a:rPr>
            <a:t> Shaft efficiency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SG" sz="1100" b="0" i="0" kern="1200" dirty="0" smtClean="0">
              <a:solidFill>
                <a:schemeClr val="tx1"/>
              </a:solidFill>
            </a:rPr>
            <a:t>Traction force</a:t>
          </a:r>
        </a:p>
      </dsp:txBody>
      <dsp:txXfrm>
        <a:off x="5458152" y="400254"/>
        <a:ext cx="1594734" cy="1117214"/>
      </dsp:txXfrm>
    </dsp:sp>
    <dsp:sp modelId="{524B3CC2-FEB1-40BC-894B-0CE0BE003FB0}">
      <dsp:nvSpPr>
        <dsp:cNvPr id="0" name=""/>
        <dsp:cNvSpPr/>
      </dsp:nvSpPr>
      <dsp:spPr>
        <a:xfrm>
          <a:off x="7276149" y="3180"/>
          <a:ext cx="1594734" cy="39707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100" b="1" kern="1200" dirty="0" smtClean="0">
              <a:solidFill>
                <a:schemeClr val="tx1"/>
              </a:solidFill>
              <a:ea typeface="Times New Roman" panose="02020603050405020304" pitchFamily="18" charset="0"/>
            </a:rPr>
            <a:t>Load Measurement</a:t>
          </a:r>
          <a:endParaRPr lang="en-SG" sz="1100" kern="1200" dirty="0">
            <a:solidFill>
              <a:schemeClr val="tx1"/>
            </a:solidFill>
            <a:ea typeface="Times New Roman" panose="02020603050405020304" pitchFamily="18" charset="0"/>
          </a:endParaRPr>
        </a:p>
      </dsp:txBody>
      <dsp:txXfrm>
        <a:off x="7276149" y="3180"/>
        <a:ext cx="1594734" cy="397073"/>
      </dsp:txXfrm>
    </dsp:sp>
    <dsp:sp modelId="{653B3C3A-1393-4AB7-AAC5-601F3298F8A2}">
      <dsp:nvSpPr>
        <dsp:cNvPr id="0" name=""/>
        <dsp:cNvSpPr/>
      </dsp:nvSpPr>
      <dsp:spPr>
        <a:xfrm>
          <a:off x="7276149" y="400254"/>
          <a:ext cx="1594734" cy="1117214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SG" sz="1100" kern="1200" dirty="0" smtClean="0">
              <a:solidFill>
                <a:schemeClr val="tx1"/>
              </a:solidFill>
            </a:rPr>
            <a:t>Empty lift car</a:t>
          </a:r>
          <a:endParaRPr lang="en-SG" sz="1100" kern="1200" dirty="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SG" sz="1100" kern="1200" dirty="0" smtClean="0">
              <a:solidFill>
                <a:schemeClr val="tx1"/>
              </a:solidFill>
            </a:rPr>
            <a:t>Loading condition</a:t>
          </a:r>
          <a:r>
            <a:rPr lang="en-SG" sz="1100" kern="1200" dirty="0" smtClean="0">
              <a:solidFill>
                <a:schemeClr val="tx1"/>
              </a:solidFill>
              <a:ea typeface="Times New Roman" panose="02020603050405020304" pitchFamily="18" charset="0"/>
            </a:rPr>
            <a:t> </a:t>
          </a:r>
          <a:endParaRPr lang="en-SG" sz="1100" kern="1200" dirty="0">
            <a:solidFill>
              <a:schemeClr val="tx1"/>
            </a:solidFill>
          </a:endParaRPr>
        </a:p>
      </dsp:txBody>
      <dsp:txXfrm>
        <a:off x="7276149" y="400254"/>
        <a:ext cx="1594734" cy="11172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59A4A-A756-F44A-9569-5E03825CE6DF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5B9A51-2FDD-AE4A-8A15-962D38C0B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658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B9A51-2FDD-AE4A-8A15-962D38C0B5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036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B9A51-2FDD-AE4A-8A15-962D38C0B5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784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B9A51-2FDD-AE4A-8A15-962D38C0B5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25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Font typeface="Wingdings 2"/>
              <a:buNone/>
            </a:pPr>
            <a:r>
              <a:rPr lang="en-US" sz="2800" u="sng" dirty="0" smtClean="0"/>
              <a:t>Rationale</a:t>
            </a:r>
          </a:p>
          <a:p>
            <a:pPr algn="just"/>
            <a:r>
              <a:rPr lang="en-US" sz="2400" dirty="0" smtClean="0"/>
              <a:t>Vibration Analysis key approach</a:t>
            </a:r>
          </a:p>
          <a:p>
            <a:pPr lvl="1" algn="just">
              <a:buFontTx/>
              <a:buChar char="-"/>
            </a:pPr>
            <a:r>
              <a:rPr lang="en-US" sz="2000" dirty="0" smtClean="0"/>
              <a:t>Degradation of parts initiate vibration, slightest beyond human feel.</a:t>
            </a:r>
          </a:p>
          <a:p>
            <a:pPr lvl="1" algn="just">
              <a:buFontTx/>
              <a:buChar char="-"/>
            </a:pPr>
            <a:r>
              <a:rPr lang="en-US" sz="2000" dirty="0" smtClean="0"/>
              <a:t>Vibration is pre-requite to produce sound, hence no requirement to monitor noise/sound</a:t>
            </a:r>
          </a:p>
          <a:p>
            <a:pPr algn="just"/>
            <a:r>
              <a:rPr lang="en-US" sz="2400" dirty="0" smtClean="0"/>
              <a:t>Load measurement is essential</a:t>
            </a:r>
          </a:p>
          <a:p>
            <a:pPr lvl="1" algn="just">
              <a:buFontTx/>
              <a:buChar char="-"/>
            </a:pPr>
            <a:r>
              <a:rPr lang="en-US" sz="2100" dirty="0" smtClean="0"/>
              <a:t>Load value affect vibration signature</a:t>
            </a:r>
          </a:p>
          <a:p>
            <a:pPr lvl="1" algn="just">
              <a:buFontTx/>
              <a:buChar char="-"/>
            </a:pPr>
            <a:r>
              <a:rPr lang="en-US" sz="2100" dirty="0" smtClean="0"/>
              <a:t>Load varies between static and dynamic load. Hence continuous load monitoring is essential for reliable and accurate predictive capability</a:t>
            </a:r>
          </a:p>
          <a:p>
            <a:pPr marL="274320" lvl="1" indent="-274320" algn="just">
              <a:spcBef>
                <a:spcPts val="580"/>
              </a:spcBef>
              <a:buClr>
                <a:schemeClr val="accent1">
                  <a:lumMod val="75000"/>
                </a:schemeClr>
              </a:buClr>
            </a:pPr>
            <a:r>
              <a:rPr lang="en-US" dirty="0" smtClean="0"/>
              <a:t>Frequency Analysis </a:t>
            </a:r>
          </a:p>
          <a:p>
            <a:pPr lvl="1" algn="just">
              <a:buFontTx/>
              <a:buChar char="-"/>
            </a:pPr>
            <a:r>
              <a:rPr lang="en-US" sz="2100" dirty="0" smtClean="0"/>
              <a:t>Key in root cause analysis, pin point problem area</a:t>
            </a:r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B9A51-2FDD-AE4A-8A15-962D38C0B5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77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B9A51-2FDD-AE4A-8A15-962D38C0B5E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820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B9A51-2FDD-AE4A-8A15-962D38C0B5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703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B9A51-2FDD-AE4A-8A15-962D38C0B5E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749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A4B107A-A34B-F94B-B1EF-4F42A29426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147" y="-4050"/>
            <a:ext cx="9170294" cy="515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1" y="841772"/>
            <a:ext cx="4395412" cy="1790700"/>
          </a:xfrm>
        </p:spPr>
        <p:txBody>
          <a:bodyPr anchor="b"/>
          <a:lstStyle>
            <a:lvl1pPr algn="l">
              <a:defRPr sz="5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8651" y="2701528"/>
            <a:ext cx="4288790" cy="124182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Presentation Date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B5EE19-FC3A-A840-A593-B2DE949E27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9221" y="225631"/>
            <a:ext cx="3135086" cy="941537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532B875-AB01-664E-B737-F9DF74076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4637114"/>
            <a:ext cx="3086100" cy="273844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Co-confidential</a:t>
            </a:r>
          </a:p>
        </p:txBody>
      </p:sp>
    </p:spTree>
    <p:extLst>
      <p:ext uri="{BB962C8B-B14F-4D97-AF65-F5344CB8AC3E}">
        <p14:creationId xmlns:p14="http://schemas.microsoft.com/office/powerpoint/2010/main" val="2438207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A4B107A-A34B-F94B-B1EF-4F42A29426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600" y="-7650"/>
            <a:ext cx="9171200" cy="51588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DCA171C-3AF8-E04D-9603-FAE229A479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651" y="841772"/>
            <a:ext cx="4288790" cy="1790700"/>
          </a:xfrm>
        </p:spPr>
        <p:txBody>
          <a:bodyPr anchor="b"/>
          <a:lstStyle>
            <a:lvl1pPr algn="l">
              <a:defRPr sz="5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AE4CF1B-4C5D-DD44-97D0-201C1B31F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4637114"/>
            <a:ext cx="3086100" cy="273844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Co-confidential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0B1DBC7-FDC7-A24C-A800-8CCB0957F3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4240" y="225631"/>
            <a:ext cx="3146006" cy="944816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A4B107A-A34B-F94B-B1EF-4F42A29426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00" y="-5850"/>
            <a:ext cx="9164800" cy="51552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088CBC6-8818-1542-88F5-415ED4BA1C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651" y="841772"/>
            <a:ext cx="4288790" cy="1790700"/>
          </a:xfrm>
        </p:spPr>
        <p:txBody>
          <a:bodyPr anchor="b"/>
          <a:lstStyle>
            <a:lvl1pPr algn="l">
              <a:defRPr sz="5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88F2EB83-AFFF-C541-A2B7-8FA26CBC4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4637114"/>
            <a:ext cx="3086100" cy="273844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Co-confidential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13548D-C715-3B4C-A538-B3466761E3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4240" y="225631"/>
            <a:ext cx="3146006" cy="944816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843C85-5CCF-4048-9CAB-94C6948FB2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1200" cy="51475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00BA53-79E8-FD40-9372-5F0E876924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9524" y="4555509"/>
            <a:ext cx="1886354" cy="563168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6F0A5DB-7DC9-1547-929B-5CBF83C1AF04}"/>
              </a:ext>
            </a:extLst>
          </p:cNvPr>
          <p:cNvSpPr txBox="1">
            <a:spLocks/>
          </p:cNvSpPr>
          <p:nvPr userDrawn="1"/>
        </p:nvSpPr>
        <p:spPr>
          <a:xfrm>
            <a:off x="630954" y="4767263"/>
            <a:ext cx="1915578" cy="20538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50" dirty="0"/>
              <a:t>Co-confidential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C8C5D3AC-653B-0144-9E3B-E2B7D51FC2D8}"/>
              </a:ext>
            </a:extLst>
          </p:cNvPr>
          <p:cNvSpPr txBox="1">
            <a:spLocks/>
          </p:cNvSpPr>
          <p:nvPr userDrawn="1"/>
        </p:nvSpPr>
        <p:spPr>
          <a:xfrm>
            <a:off x="305833" y="4767263"/>
            <a:ext cx="970038" cy="20538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766537-94F2-A24E-B020-2BCDC9CD5735}" type="slidenum">
              <a:rPr lang="en-US" sz="750" smtClean="0"/>
              <a:pPr/>
              <a:t>‹#›</a:t>
            </a:fld>
            <a:r>
              <a:rPr lang="en-US" sz="750"/>
              <a:t>   | </a:t>
            </a:r>
            <a:endParaRPr lang="en-US" sz="75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3A7B8D8-E56F-C74B-A2B2-95A25B4E9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714" y="294378"/>
            <a:ext cx="8244417" cy="745629"/>
          </a:xfrm>
        </p:spPr>
        <p:txBody>
          <a:bodyPr anchor="t">
            <a:normAutofit/>
          </a:bodyPr>
          <a:lstStyle>
            <a:lvl1pPr>
              <a:defRPr sz="3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A4E5D644-B4BA-9E44-BED5-CD328E6290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7714" y="1221280"/>
            <a:ext cx="8244417" cy="3190945"/>
          </a:xfrm>
        </p:spPr>
        <p:txBody>
          <a:bodyPr anchor="t"/>
          <a:lstStyle>
            <a:lvl1pPr>
              <a:buClr>
                <a:srgbClr val="FF0000"/>
              </a:buClr>
              <a:defRPr sz="195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0000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0000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0000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0000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2572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" y="0"/>
            <a:ext cx="9141970" cy="5143500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6F0A5DB-7DC9-1547-929B-5CBF83C1AF04}"/>
              </a:ext>
            </a:extLst>
          </p:cNvPr>
          <p:cNvSpPr txBox="1">
            <a:spLocks/>
          </p:cNvSpPr>
          <p:nvPr userDrawn="1"/>
        </p:nvSpPr>
        <p:spPr>
          <a:xfrm>
            <a:off x="630954" y="4767263"/>
            <a:ext cx="1915578" cy="20538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Co-confidential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C8C5D3AC-653B-0144-9E3B-E2B7D51FC2D8}"/>
              </a:ext>
            </a:extLst>
          </p:cNvPr>
          <p:cNvSpPr txBox="1">
            <a:spLocks/>
          </p:cNvSpPr>
          <p:nvPr userDrawn="1"/>
        </p:nvSpPr>
        <p:spPr>
          <a:xfrm>
            <a:off x="305833" y="4767263"/>
            <a:ext cx="970038" cy="20538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766537-94F2-A24E-B020-2BCDC9CD5735}" type="slidenum">
              <a:rPr lang="en-US" sz="800" smtClean="0"/>
              <a:pPr/>
              <a:t>‹#›</a:t>
            </a:fld>
            <a:r>
              <a:rPr lang="en-US" sz="800"/>
              <a:t>   | </a:t>
            </a:r>
            <a:endParaRPr lang="en-US" sz="8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3A7B8D8-E56F-C74B-A2B2-95A25B4E9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714" y="294378"/>
            <a:ext cx="8244417" cy="745629"/>
          </a:xfrm>
        </p:spPr>
        <p:txBody>
          <a:bodyPr anchor="t">
            <a:normAutofit/>
          </a:bodyPr>
          <a:lstStyle>
            <a:lvl1pPr>
              <a:defRPr sz="3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A4E5D644-B4BA-9E44-BED5-CD328E6290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7714" y="1221281"/>
            <a:ext cx="8244417" cy="3190945"/>
          </a:xfrm>
        </p:spPr>
        <p:txBody>
          <a:bodyPr anchor="t"/>
          <a:lstStyle>
            <a:lvl1pPr>
              <a:buClr>
                <a:srgbClr val="FF0000"/>
              </a:buCl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0000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0000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0000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0000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8895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A4B107A-A34B-F94B-B1EF-4F42A29426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600" y="-7650"/>
            <a:ext cx="9171200" cy="51588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DCA171C-3AF8-E04D-9603-FAE229A479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651" y="841772"/>
            <a:ext cx="4426234" cy="1790700"/>
          </a:xfrm>
        </p:spPr>
        <p:txBody>
          <a:bodyPr anchor="b"/>
          <a:lstStyle>
            <a:lvl1pPr algn="l">
              <a:defRPr sz="5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0877529-2135-7E4A-937B-F8A40FD5A2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1" y="2701528"/>
            <a:ext cx="4288790" cy="124182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Presentation Date here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AE4CF1B-4C5D-DD44-97D0-201C1B31F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4637114"/>
            <a:ext cx="3086100" cy="273844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Co-confidential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0B1DBC7-FDC7-A24C-A800-8CCB0957F3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4240" y="225631"/>
            <a:ext cx="3146006" cy="9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482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A4B107A-A34B-F94B-B1EF-4F42A29426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00" y="-5850"/>
            <a:ext cx="9164800" cy="51552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088CBC6-8818-1542-88F5-415ED4BA1C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651" y="841772"/>
            <a:ext cx="4395412" cy="1790700"/>
          </a:xfrm>
        </p:spPr>
        <p:txBody>
          <a:bodyPr anchor="b"/>
          <a:lstStyle>
            <a:lvl1pPr algn="l">
              <a:defRPr sz="5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9E3EDAB-9E87-F344-ABED-761919CBC1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1" y="2701528"/>
            <a:ext cx="4288790" cy="124182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Presentation Date here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88F2EB83-AFFF-C541-A2B7-8FA26CBC4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4637114"/>
            <a:ext cx="3086100" cy="273844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Co-confidential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13548D-C715-3B4C-A538-B3466761E3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4240" y="225631"/>
            <a:ext cx="3146006" cy="9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409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A4B107A-A34B-F94B-B1EF-4F42A29426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400" y="-2250"/>
            <a:ext cx="9172800" cy="514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4637114"/>
            <a:ext cx="3086100" cy="273844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Co-confidential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6417D3-521E-684D-802F-A7B5783F06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8433" y="4300798"/>
            <a:ext cx="2745567" cy="82455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956F520-370D-4D44-9D00-D442F7C444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651" y="841772"/>
            <a:ext cx="4288790" cy="1790700"/>
          </a:xfrm>
        </p:spPr>
        <p:txBody>
          <a:bodyPr anchor="b"/>
          <a:lstStyle>
            <a:lvl1pPr algn="l"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Divider Title here</a:t>
            </a:r>
          </a:p>
        </p:txBody>
      </p:sp>
    </p:spTree>
    <p:extLst>
      <p:ext uri="{BB962C8B-B14F-4D97-AF65-F5344CB8AC3E}">
        <p14:creationId xmlns:p14="http://schemas.microsoft.com/office/powerpoint/2010/main" val="1040318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A4B107A-A34B-F94B-B1EF-4F42A29426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200" y="-4050"/>
            <a:ext cx="9158400" cy="51516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4637114"/>
            <a:ext cx="3086100" cy="273844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Co-confidential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6417D3-521E-684D-802F-A7B5783F06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8433" y="4300798"/>
            <a:ext cx="2745567" cy="82455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62B9359-4774-4F41-814F-9991BE7BC0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651" y="841772"/>
            <a:ext cx="4288790" cy="1790700"/>
          </a:xfrm>
        </p:spPr>
        <p:txBody>
          <a:bodyPr anchor="b"/>
          <a:lstStyle>
            <a:lvl1pPr algn="l">
              <a:defRPr sz="4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Divider Title here</a:t>
            </a:r>
          </a:p>
        </p:txBody>
      </p:sp>
    </p:spTree>
    <p:extLst>
      <p:ext uri="{BB962C8B-B14F-4D97-AF65-F5344CB8AC3E}">
        <p14:creationId xmlns:p14="http://schemas.microsoft.com/office/powerpoint/2010/main" val="2459414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A4B107A-A34B-F94B-B1EF-4F42A29426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00" y="-5850"/>
            <a:ext cx="9164800" cy="51552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4637114"/>
            <a:ext cx="3086100" cy="273844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Co-confidential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6417D3-521E-684D-802F-A7B5783F06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8433" y="4300798"/>
            <a:ext cx="2745567" cy="82455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0FC30F6-F32C-654B-B38F-4B43599A5E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651" y="841772"/>
            <a:ext cx="4288790" cy="1790700"/>
          </a:xfrm>
        </p:spPr>
        <p:txBody>
          <a:bodyPr anchor="b"/>
          <a:lstStyle>
            <a:lvl1pPr algn="l">
              <a:defRPr sz="4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Divider Title here</a:t>
            </a:r>
          </a:p>
        </p:txBody>
      </p:sp>
    </p:spTree>
    <p:extLst>
      <p:ext uri="{BB962C8B-B14F-4D97-AF65-F5344CB8AC3E}">
        <p14:creationId xmlns:p14="http://schemas.microsoft.com/office/powerpoint/2010/main" val="2081462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A4B107A-A34B-F94B-B1EF-4F42A29426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00" y="-5850"/>
            <a:ext cx="9164800" cy="51552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4637114"/>
            <a:ext cx="3086100" cy="273844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Co-confidential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6417D3-521E-684D-802F-A7B5783F06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8433" y="4300798"/>
            <a:ext cx="2745567" cy="82455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0FC30F6-F32C-654B-B38F-4B43599A5E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651" y="841772"/>
            <a:ext cx="4288790" cy="1790700"/>
          </a:xfrm>
        </p:spPr>
        <p:txBody>
          <a:bodyPr anchor="b"/>
          <a:lstStyle>
            <a:lvl1pPr algn="l">
              <a:defRPr sz="4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Divider Title here</a:t>
            </a:r>
          </a:p>
        </p:txBody>
      </p:sp>
    </p:spTree>
    <p:extLst>
      <p:ext uri="{BB962C8B-B14F-4D97-AF65-F5344CB8AC3E}">
        <p14:creationId xmlns:p14="http://schemas.microsoft.com/office/powerpoint/2010/main" val="888521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B5F0076-74DD-5B43-8852-FD4BEEC7DC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00" y="-2250"/>
            <a:ext cx="9152001" cy="514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1B0806-9BB4-BB4D-99B1-EB47F6A43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73844"/>
            <a:ext cx="8244417" cy="994172"/>
          </a:xfrm>
        </p:spPr>
        <p:txBody>
          <a:bodyPr anchor="t">
            <a:normAutofit/>
          </a:bodyPr>
          <a:lstStyle>
            <a:lvl1pPr>
              <a:defRPr sz="4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B18587-0869-134B-AD95-369A724E0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054" y="4672441"/>
            <a:ext cx="1915578" cy="273844"/>
          </a:xfrm>
        </p:spPr>
        <p:txBody>
          <a:bodyPr/>
          <a:lstStyle>
            <a:lvl1pPr algn="l"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Co-confidential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FAFC73-2E51-304C-BA8C-73D90FF89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0933" y="4672441"/>
            <a:ext cx="970038" cy="273844"/>
          </a:xfrm>
        </p:spPr>
        <p:txBody>
          <a:bodyPr/>
          <a:lstStyle>
            <a:lvl1pPr algn="l"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766537-94F2-A24E-B020-2BCDC9CD5735}" type="slidenum">
              <a:rPr lang="en-US" smtClean="0"/>
              <a:pPr/>
              <a:t>‹#›</a:t>
            </a:fld>
            <a:r>
              <a:rPr lang="en-US" dirty="0"/>
              <a:t>   |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BD10B20-3266-A448-B998-EC0CD3235D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0933" y="1509713"/>
            <a:ext cx="8244417" cy="1962952"/>
          </a:xfrm>
        </p:spPr>
        <p:txBody>
          <a:bodyPr anchor="t"/>
          <a:lstStyle>
            <a:lvl1pPr>
              <a:buClr>
                <a:srgbClr val="FF0000"/>
              </a:buClr>
              <a:defRPr sz="2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0000"/>
              </a:buClr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0000"/>
              </a:buCl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0000"/>
              </a:buClr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0000"/>
              </a:buClr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0DED47-1CEF-8340-A83A-384A312791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8691" y="4513382"/>
            <a:ext cx="1882880" cy="56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30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A4B107A-A34B-F94B-B1EF-4F42A29426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147" y="-4050"/>
            <a:ext cx="9170294" cy="515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1" y="841772"/>
            <a:ext cx="4288790" cy="1790700"/>
          </a:xfrm>
        </p:spPr>
        <p:txBody>
          <a:bodyPr anchor="b"/>
          <a:lstStyle>
            <a:lvl1pPr algn="l">
              <a:defRPr sz="5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B5EE19-FC3A-A840-A593-B2DE949E27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9221" y="225631"/>
            <a:ext cx="3135086" cy="941537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532B875-AB01-664E-B737-F9DF74076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4637114"/>
            <a:ext cx="3086100" cy="273844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Co-confidential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D3E0A-9063-1043-A0C4-ADCA9241B46A}" type="datetime1">
              <a:rPr lang="en-SG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Co-confidential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66537-94F2-A24E-B020-2BCDC9CD5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421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4" r:id="rId7"/>
    <p:sldLayoutId id="2147483673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microsoft.com/office/2007/relationships/hdphoto" Target="../media/hdphoto1.wdp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11" Type="http://schemas.microsoft.com/office/2007/relationships/hdphoto" Target="../media/hdphoto2.wdp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33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5.jpeg"/><Relationship Id="rId20" Type="http://schemas.microsoft.com/office/2007/relationships/hdphoto" Target="../media/hdphoto8.wdp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11" Type="http://schemas.microsoft.com/office/2007/relationships/hdphoto" Target="../media/hdphoto4.wdp"/><Relationship Id="rId5" Type="http://schemas.openxmlformats.org/officeDocument/2006/relationships/diagramQuickStyle" Target="../diagrams/quickStyle1.xml"/><Relationship Id="rId15" Type="http://schemas.microsoft.com/office/2007/relationships/hdphoto" Target="../media/hdphoto6.wdp"/><Relationship Id="rId10" Type="http://schemas.openxmlformats.org/officeDocument/2006/relationships/image" Target="../media/image32.png"/><Relationship Id="rId19" Type="http://schemas.openxmlformats.org/officeDocument/2006/relationships/image" Target="../media/image37.png"/><Relationship Id="rId4" Type="http://schemas.openxmlformats.org/officeDocument/2006/relationships/diagramLayout" Target="../diagrams/layout1.xml"/><Relationship Id="rId9" Type="http://schemas.microsoft.com/office/2007/relationships/hdphoto" Target="../media/hdphoto3.wdp"/><Relationship Id="rId1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9.png"/><Relationship Id="rId7" Type="http://schemas.openxmlformats.org/officeDocument/2006/relationships/image" Target="../media/image42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jpeg"/><Relationship Id="rId5" Type="http://schemas.openxmlformats.org/officeDocument/2006/relationships/image" Target="../media/image41.png"/><Relationship Id="rId10" Type="http://schemas.openxmlformats.org/officeDocument/2006/relationships/image" Target="../media/image44.emf"/><Relationship Id="rId4" Type="http://schemas.openxmlformats.org/officeDocument/2006/relationships/image" Target="../media/image40.png"/><Relationship Id="rId9" Type="http://schemas.openxmlformats.org/officeDocument/2006/relationships/image" Target="../media/image4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1537" y="1112414"/>
            <a:ext cx="7476259" cy="1790700"/>
          </a:xfrm>
        </p:spPr>
        <p:txBody>
          <a:bodyPr>
            <a:noAutofit/>
          </a:bodyPr>
          <a:lstStyle/>
          <a:p>
            <a:r>
              <a:rPr lang="en-US" sz="3600" dirty="0" smtClean="0"/>
              <a:t>WISX Smart Lift</a:t>
            </a:r>
            <a:endParaRPr lang="en-SG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Co-confidential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6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S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Co-confidential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40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FA39A-D956-E549-9E5E-CEB34D5BC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SG" sz="3200" dirty="0" smtClean="0"/>
              <a:t>Issues with Current Lift Maintenance Solution</a:t>
            </a:r>
            <a:endParaRPr lang="en-US" sz="2025" dirty="0"/>
          </a:p>
        </p:txBody>
      </p:sp>
      <p:grpSp>
        <p:nvGrpSpPr>
          <p:cNvPr id="34" name="Group 33"/>
          <p:cNvGrpSpPr/>
          <p:nvPr/>
        </p:nvGrpSpPr>
        <p:grpSpPr>
          <a:xfrm>
            <a:off x="849726" y="1203491"/>
            <a:ext cx="7240392" cy="3199275"/>
            <a:chOff x="872793" y="1112661"/>
            <a:chExt cx="7240392" cy="3199275"/>
          </a:xfrm>
        </p:grpSpPr>
        <p:sp>
          <p:nvSpPr>
            <p:cNvPr id="15" name="Round Same Side Corner Rectangle 14"/>
            <p:cNvSpPr/>
            <p:nvPr/>
          </p:nvSpPr>
          <p:spPr>
            <a:xfrm>
              <a:off x="872793" y="1112661"/>
              <a:ext cx="2168389" cy="1878189"/>
            </a:xfrm>
            <a:prstGeom prst="round2SameRect">
              <a:avLst>
                <a:gd name="adj1" fmla="val 0"/>
                <a:gd name="adj2" fmla="val 0"/>
              </a:avLst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72793" y="3196745"/>
              <a:ext cx="2168389" cy="1115191"/>
            </a:xfrm>
            <a:custGeom>
              <a:avLst/>
              <a:gdLst>
                <a:gd name="connsiteX0" fmla="*/ 0 w 2168389"/>
                <a:gd name="connsiteY0" fmla="*/ 0 h 696022"/>
                <a:gd name="connsiteX1" fmla="*/ 2168389 w 2168389"/>
                <a:gd name="connsiteY1" fmla="*/ 0 h 696022"/>
                <a:gd name="connsiteX2" fmla="*/ 2168389 w 2168389"/>
                <a:gd name="connsiteY2" fmla="*/ 696022 h 696022"/>
                <a:gd name="connsiteX3" fmla="*/ 0 w 2168389"/>
                <a:gd name="connsiteY3" fmla="*/ 696022 h 696022"/>
                <a:gd name="connsiteX4" fmla="*/ 0 w 2168389"/>
                <a:gd name="connsiteY4" fmla="*/ 0 h 696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8389" h="696022">
                  <a:moveTo>
                    <a:pt x="0" y="0"/>
                  </a:moveTo>
                  <a:lnTo>
                    <a:pt x="2168389" y="0"/>
                  </a:lnTo>
                  <a:lnTo>
                    <a:pt x="2168389" y="696022"/>
                  </a:lnTo>
                  <a:lnTo>
                    <a:pt x="0" y="6960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480" tIns="0" rIns="651514" bIns="0" numCol="1" spcCol="1270" anchor="ctr" anchorCtr="0">
              <a:noAutofit/>
            </a:bodyPr>
            <a:lstStyle/>
            <a:p>
              <a:pPr lvl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8" name="Round Same Side Corner Rectangle 17"/>
            <p:cNvSpPr/>
            <p:nvPr/>
          </p:nvSpPr>
          <p:spPr>
            <a:xfrm>
              <a:off x="3408127" y="1112661"/>
              <a:ext cx="2168389" cy="1878189"/>
            </a:xfrm>
            <a:prstGeom prst="round2SameRect">
              <a:avLst>
                <a:gd name="adj1" fmla="val 0"/>
                <a:gd name="adj2" fmla="val 0"/>
              </a:avLst>
            </a:prstGeom>
            <a:ln>
              <a:solidFill>
                <a:srgbClr val="B2F514"/>
              </a:solidFill>
            </a:ln>
          </p:spPr>
          <p:style>
            <a:lnRef idx="2">
              <a:schemeClr val="accent4">
                <a:hueOff val="4900445"/>
                <a:satOff val="-20388"/>
                <a:lumOff val="4804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Freeform 18"/>
            <p:cNvSpPr/>
            <p:nvPr/>
          </p:nvSpPr>
          <p:spPr>
            <a:xfrm>
              <a:off x="3408127" y="3196745"/>
              <a:ext cx="2168389" cy="1115191"/>
            </a:xfrm>
            <a:custGeom>
              <a:avLst/>
              <a:gdLst>
                <a:gd name="connsiteX0" fmla="*/ 0 w 2168389"/>
                <a:gd name="connsiteY0" fmla="*/ 0 h 696022"/>
                <a:gd name="connsiteX1" fmla="*/ 2168389 w 2168389"/>
                <a:gd name="connsiteY1" fmla="*/ 0 h 696022"/>
                <a:gd name="connsiteX2" fmla="*/ 2168389 w 2168389"/>
                <a:gd name="connsiteY2" fmla="*/ 696022 h 696022"/>
                <a:gd name="connsiteX3" fmla="*/ 0 w 2168389"/>
                <a:gd name="connsiteY3" fmla="*/ 696022 h 696022"/>
                <a:gd name="connsiteX4" fmla="*/ 0 w 2168389"/>
                <a:gd name="connsiteY4" fmla="*/ 0 h 696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8389" h="696022">
                  <a:moveTo>
                    <a:pt x="0" y="0"/>
                  </a:moveTo>
                  <a:lnTo>
                    <a:pt x="2168389" y="0"/>
                  </a:lnTo>
                  <a:lnTo>
                    <a:pt x="2168389" y="696022"/>
                  </a:lnTo>
                  <a:lnTo>
                    <a:pt x="0" y="6960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F514"/>
            </a:solidFill>
            <a:ln>
              <a:solidFill>
                <a:srgbClr val="B2F514"/>
              </a:solidFill>
            </a:ln>
          </p:spPr>
          <p:style>
            <a:lnRef idx="2">
              <a:schemeClr val="accent4">
                <a:hueOff val="4900445"/>
                <a:satOff val="-20388"/>
                <a:lumOff val="4804"/>
                <a:alphaOff val="0"/>
              </a:schemeClr>
            </a:lnRef>
            <a:fillRef idx="1">
              <a:schemeClr val="accent4">
                <a:hueOff val="4900445"/>
                <a:satOff val="-20388"/>
                <a:lumOff val="4804"/>
                <a:alphaOff val="0"/>
              </a:schemeClr>
            </a:fillRef>
            <a:effectRef idx="0">
              <a:schemeClr val="accent4">
                <a:hueOff val="4900445"/>
                <a:satOff val="-20388"/>
                <a:lumOff val="480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480" tIns="0" rIns="651514" bIns="0" numCol="1" spcCol="1270" anchor="ctr" anchorCtr="0">
              <a:noAutofit/>
            </a:bodyPr>
            <a:lstStyle/>
            <a:p>
              <a:pPr lvl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kern="1200" dirty="0">
                <a:solidFill>
                  <a:schemeClr val="tx1"/>
                </a:solidFill>
              </a:endParaRPr>
            </a:p>
          </p:txBody>
        </p:sp>
        <p:sp>
          <p:nvSpPr>
            <p:cNvPr id="21" name="Round Same Side Corner Rectangle 20"/>
            <p:cNvSpPr/>
            <p:nvPr/>
          </p:nvSpPr>
          <p:spPr>
            <a:xfrm>
              <a:off x="5943460" y="1112661"/>
              <a:ext cx="2168389" cy="1878189"/>
            </a:xfrm>
            <a:prstGeom prst="round2SameRect">
              <a:avLst>
                <a:gd name="adj1" fmla="val 0"/>
                <a:gd name="adj2" fmla="val 0"/>
              </a:avLst>
            </a:prstGeom>
            <a:ln>
              <a:solidFill>
                <a:srgbClr val="46EC27"/>
              </a:solidFill>
            </a:ln>
          </p:spPr>
          <p:style>
            <a:lnRef idx="2">
              <a:schemeClr val="accent4">
                <a:hueOff val="9800891"/>
                <a:satOff val="-40777"/>
                <a:lumOff val="960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5944796" y="3196745"/>
              <a:ext cx="2168389" cy="1115191"/>
            </a:xfrm>
            <a:custGeom>
              <a:avLst/>
              <a:gdLst>
                <a:gd name="connsiteX0" fmla="*/ 0 w 2168389"/>
                <a:gd name="connsiteY0" fmla="*/ 0 h 696022"/>
                <a:gd name="connsiteX1" fmla="*/ 2168389 w 2168389"/>
                <a:gd name="connsiteY1" fmla="*/ 0 h 696022"/>
                <a:gd name="connsiteX2" fmla="*/ 2168389 w 2168389"/>
                <a:gd name="connsiteY2" fmla="*/ 696022 h 696022"/>
                <a:gd name="connsiteX3" fmla="*/ 0 w 2168389"/>
                <a:gd name="connsiteY3" fmla="*/ 696022 h 696022"/>
                <a:gd name="connsiteX4" fmla="*/ 0 w 2168389"/>
                <a:gd name="connsiteY4" fmla="*/ 0 h 696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8389" h="696022">
                  <a:moveTo>
                    <a:pt x="0" y="0"/>
                  </a:moveTo>
                  <a:lnTo>
                    <a:pt x="2168389" y="0"/>
                  </a:lnTo>
                  <a:lnTo>
                    <a:pt x="2168389" y="696022"/>
                  </a:lnTo>
                  <a:lnTo>
                    <a:pt x="0" y="6960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EC27"/>
            </a:solidFill>
            <a:ln>
              <a:solidFill>
                <a:srgbClr val="46EC27"/>
              </a:solidFill>
            </a:ln>
          </p:spPr>
          <p:style>
            <a:lnRef idx="2">
              <a:schemeClr val="accent4">
                <a:hueOff val="9800891"/>
                <a:satOff val="-40777"/>
                <a:lumOff val="9608"/>
                <a:alphaOff val="0"/>
              </a:schemeClr>
            </a:lnRef>
            <a:fillRef idx="1">
              <a:schemeClr val="accent4">
                <a:hueOff val="9800891"/>
                <a:satOff val="-40777"/>
                <a:lumOff val="9608"/>
                <a:alphaOff val="0"/>
              </a:schemeClr>
            </a:fillRef>
            <a:effectRef idx="0">
              <a:schemeClr val="accent4">
                <a:hueOff val="9800891"/>
                <a:satOff val="-40777"/>
                <a:lumOff val="960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480" tIns="0" rIns="651514" bIns="0" numCol="1" spcCol="1270" anchor="ctr" anchorCtr="0">
              <a:noAutofit/>
            </a:bodyPr>
            <a:lstStyle/>
            <a:p>
              <a:pPr lvl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kern="1200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72793" y="3271651"/>
              <a:ext cx="2168389" cy="9433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lvl="0" indent="-171450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Blip>
                  <a:blip r:embed="rId2"/>
                </a:buBlip>
              </a:pPr>
              <a:r>
                <a:rPr lang="en-SG" sz="1400" dirty="0" smtClean="0"/>
                <a:t>Shortage of skilled manpower</a:t>
              </a:r>
            </a:p>
            <a:p>
              <a:pPr marL="171450" lvl="0" indent="-171450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Blip>
                  <a:blip r:embed="rId2"/>
                </a:buBlip>
              </a:pPr>
              <a:r>
                <a:rPr lang="en-US" sz="1400" dirty="0" smtClean="0"/>
                <a:t>Lift </a:t>
              </a:r>
              <a:r>
                <a:rPr lang="en-US" sz="1400" dirty="0"/>
                <a:t>downtime for inspection work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408125" y="3290882"/>
              <a:ext cx="2168390" cy="9433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0" indent="-285750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Blip>
                  <a:blip r:embed="rId2"/>
                </a:buBlip>
              </a:pPr>
              <a:r>
                <a:rPr lang="en-SG" sz="1400" dirty="0"/>
                <a:t>Costly</a:t>
              </a:r>
            </a:p>
            <a:p>
              <a:pPr marL="285750" lvl="0" indent="-285750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Blip>
                  <a:blip r:embed="rId2"/>
                </a:buBlip>
              </a:pPr>
              <a:r>
                <a:rPr lang="en-SG" sz="1400" dirty="0"/>
                <a:t>Multiple brands of lifts will require multiple </a:t>
              </a:r>
              <a:r>
                <a:rPr lang="en-SG" sz="1400" dirty="0" smtClean="0"/>
                <a:t>systems</a:t>
              </a:r>
              <a:endParaRPr lang="en-US" sz="14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944796" y="3271651"/>
              <a:ext cx="2168389" cy="6740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lvl="0" indent="-228600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Blip>
                  <a:blip r:embed="rId2"/>
                </a:buBlip>
              </a:pPr>
              <a:r>
                <a:rPr lang="en-SG" sz="1400" dirty="0"/>
                <a:t>Information collected may not be sufficient for diagnostics.</a:t>
              </a:r>
              <a:endParaRPr lang="en-US" sz="1400" dirty="0"/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01084" y="1521114"/>
              <a:ext cx="1255468" cy="1272358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36283" y="1521114"/>
              <a:ext cx="1270574" cy="1270574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86645" y="1516285"/>
              <a:ext cx="1282015" cy="1282015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925533" y="1112661"/>
              <a:ext cx="1582100" cy="2862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SG" sz="1400" b="1" dirty="0"/>
                <a:t>Specialist engineer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408126" y="1117840"/>
              <a:ext cx="2168389" cy="4801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SG" sz="1400" b="1" dirty="0"/>
                <a:t>OEMs Remote Monitoring &amp; Diagnostic System 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943460" y="1117840"/>
              <a:ext cx="2168389" cy="2862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SG" sz="1400" b="1" dirty="0"/>
                <a:t>Lift Monitoring System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79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0" r="9469"/>
          <a:stretch/>
        </p:blipFill>
        <p:spPr bwMode="auto">
          <a:xfrm>
            <a:off x="71268" y="980879"/>
            <a:ext cx="2901292" cy="1545909"/>
          </a:xfrm>
          <a:prstGeom prst="rect">
            <a:avLst/>
          </a:prstGeom>
          <a:noFill/>
          <a:ln>
            <a:noFill/>
          </a:ln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13">
            <a:extLst>
              <a:ext uri="{FF2B5EF4-FFF2-40B4-BE49-F238E27FC236}">
                <a16:creationId xmlns:a16="http://schemas.microsoft.com/office/drawing/2014/main" id="{2984C041-9691-421E-998C-8C299D1ECF61}"/>
              </a:ext>
            </a:extLst>
          </p:cNvPr>
          <p:cNvSpPr txBox="1"/>
          <p:nvPr/>
        </p:nvSpPr>
        <p:spPr>
          <a:xfrm>
            <a:off x="2849524" y="1145137"/>
            <a:ext cx="5014562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defTabSz="914400">
              <a:spcBef>
                <a:spcPts val="100"/>
              </a:spcBef>
              <a:spcAft>
                <a:spcPts val="100"/>
              </a:spcAft>
              <a:buClr>
                <a:srgbClr val="F4860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100" b="1" dirty="0" smtClean="0">
                <a:solidFill>
                  <a:srgbClr val="FF8000"/>
                </a:solidFill>
                <a:latin typeface="Avenir Book"/>
                <a:cs typeface="Avenir Book"/>
              </a:rPr>
              <a:t>Proven Solution</a:t>
            </a:r>
            <a:endParaRPr lang="en-US" sz="1100" b="1" dirty="0">
              <a:solidFill>
                <a:prstClr val="black">
                  <a:lumMod val="50000"/>
                </a:prstClr>
              </a:solidFill>
              <a:latin typeface="Avenir Book"/>
              <a:cs typeface="Avenir Book"/>
            </a:endParaRPr>
          </a:p>
          <a:p>
            <a:pPr marL="1536700" lvl="1" indent="-571500" defTabSz="914400">
              <a:spcBef>
                <a:spcPts val="100"/>
              </a:spcBef>
              <a:spcAft>
                <a:spcPts val="100"/>
              </a:spcAft>
              <a:buClr>
                <a:srgbClr val="7F7F7F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chemeClr val="bg2">
                    <a:lumMod val="25000"/>
                  </a:schemeClr>
                </a:solidFill>
                <a:latin typeface="Avenir Book"/>
                <a:cs typeface="Avenir Book"/>
              </a:rPr>
              <a:t>Ride 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  <a:latin typeface="Avenir Book"/>
                <a:cs typeface="Avenir Book"/>
              </a:rPr>
              <a:t>Quality according to ISO </a:t>
            </a:r>
            <a:r>
              <a:rPr lang="en-US" sz="1050" dirty="0" smtClean="0">
                <a:solidFill>
                  <a:schemeClr val="bg2">
                    <a:lumMod val="25000"/>
                  </a:schemeClr>
                </a:solidFill>
                <a:latin typeface="Avenir Book"/>
                <a:cs typeface="Avenir Book"/>
              </a:rPr>
              <a:t>18738-1</a:t>
            </a:r>
            <a:endParaRPr lang="en-US" sz="1050" dirty="0">
              <a:solidFill>
                <a:schemeClr val="bg2">
                  <a:lumMod val="25000"/>
                </a:schemeClr>
              </a:solidFill>
              <a:latin typeface="Avenir Book"/>
              <a:cs typeface="Avenir Book"/>
            </a:endParaRPr>
          </a:p>
          <a:p>
            <a:pPr marL="1536700" lvl="1" indent="-571500" defTabSz="914400">
              <a:spcBef>
                <a:spcPts val="100"/>
              </a:spcBef>
              <a:spcAft>
                <a:spcPts val="100"/>
              </a:spcAft>
              <a:buClr>
                <a:srgbClr val="7F7F7F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chemeClr val="bg2">
                    <a:lumMod val="25000"/>
                  </a:schemeClr>
                </a:solidFill>
                <a:latin typeface="Avenir Book"/>
                <a:cs typeface="Avenir Book"/>
              </a:rPr>
              <a:t>Non-intrusive monitoring suitable for all kinds of lift</a:t>
            </a:r>
          </a:p>
          <a:p>
            <a:pPr marL="1536700" lvl="1" indent="-571500" defTabSz="914400">
              <a:spcBef>
                <a:spcPts val="100"/>
              </a:spcBef>
              <a:spcAft>
                <a:spcPts val="100"/>
              </a:spcAft>
              <a:buClr>
                <a:srgbClr val="7F7F7F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bg2">
                    <a:lumMod val="25000"/>
                  </a:schemeClr>
                </a:solidFill>
                <a:latin typeface="Avenir Book"/>
                <a:cs typeface="Avenir Book"/>
              </a:rPr>
              <a:t>Years of </a:t>
            </a:r>
            <a:r>
              <a:rPr lang="en-US" sz="1050" dirty="0" smtClean="0">
                <a:solidFill>
                  <a:schemeClr val="bg2">
                    <a:lumMod val="25000"/>
                  </a:schemeClr>
                </a:solidFill>
                <a:latin typeface="Avenir Book"/>
                <a:cs typeface="Avenir Book"/>
              </a:rPr>
              <a:t>research effort 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  <a:latin typeface="Avenir Book"/>
                <a:cs typeface="Avenir Book"/>
              </a:rPr>
              <a:t>since </a:t>
            </a:r>
            <a:r>
              <a:rPr lang="en-US" sz="1050" dirty="0" smtClean="0">
                <a:solidFill>
                  <a:schemeClr val="bg2">
                    <a:lumMod val="25000"/>
                  </a:schemeClr>
                </a:solidFill>
                <a:latin typeface="Avenir Book"/>
                <a:cs typeface="Avenir Book"/>
              </a:rPr>
              <a:t>2004</a:t>
            </a:r>
          </a:p>
          <a:p>
            <a:pPr marL="1536700" lvl="1" indent="-571500" defTabSz="914400">
              <a:spcBef>
                <a:spcPts val="100"/>
              </a:spcBef>
              <a:spcAft>
                <a:spcPts val="100"/>
              </a:spcAft>
              <a:buClr>
                <a:srgbClr val="7F7F7F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bg2">
                    <a:lumMod val="25000"/>
                  </a:schemeClr>
                </a:solidFill>
                <a:latin typeface="Avenir Book"/>
                <a:cs typeface="Avenir Book"/>
              </a:rPr>
              <a:t>Edge Analytics </a:t>
            </a:r>
            <a:r>
              <a:rPr lang="en-US" sz="1050" dirty="0" smtClean="0">
                <a:solidFill>
                  <a:schemeClr val="bg2">
                    <a:lumMod val="25000"/>
                  </a:schemeClr>
                </a:solidFill>
                <a:latin typeface="Avenir Book"/>
                <a:cs typeface="Avenir Book"/>
              </a:rPr>
              <a:t>Capability</a:t>
            </a:r>
          </a:p>
          <a:p>
            <a:pPr marL="1536700" lvl="1" indent="-571500" defTabSz="914400">
              <a:spcBef>
                <a:spcPts val="100"/>
              </a:spcBef>
              <a:spcAft>
                <a:spcPts val="100"/>
              </a:spcAft>
              <a:buClr>
                <a:srgbClr val="7F7F7F"/>
              </a:buClr>
              <a:buSzPct val="100000"/>
              <a:buFont typeface="Arial" panose="020B0604020202020204" pitchFamily="34" charset="0"/>
              <a:buChar char="•"/>
            </a:pPr>
            <a:endParaRPr lang="en-US" sz="1050" dirty="0" smtClean="0">
              <a:solidFill>
                <a:schemeClr val="bg2">
                  <a:lumMod val="25000"/>
                </a:schemeClr>
              </a:solidFill>
              <a:latin typeface="Avenir Book"/>
              <a:cs typeface="Avenir Book"/>
            </a:endParaRPr>
          </a:p>
          <a:p>
            <a:pPr marL="571500" indent="-571500" defTabSz="914400">
              <a:spcBef>
                <a:spcPts val="100"/>
              </a:spcBef>
              <a:spcAft>
                <a:spcPts val="100"/>
              </a:spcAft>
              <a:buClr>
                <a:srgbClr val="F4860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100" b="1" dirty="0" smtClean="0">
                <a:solidFill>
                  <a:srgbClr val="FF8000"/>
                </a:solidFill>
                <a:latin typeface="Avenir Book"/>
                <a:cs typeface="Avenir Book"/>
              </a:rPr>
              <a:t>Enhances Operational Efficiency </a:t>
            </a:r>
          </a:p>
          <a:p>
            <a:pPr marL="1481138" lvl="2" indent="-571500" defTabSz="914400">
              <a:spcBef>
                <a:spcPts val="100"/>
              </a:spcBef>
              <a:spcAft>
                <a:spcPts val="100"/>
              </a:spcAft>
              <a:buClr>
                <a:srgbClr val="7F7F7F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chemeClr val="bg2">
                    <a:lumMod val="25000"/>
                  </a:schemeClr>
                </a:solidFill>
                <a:latin typeface="Avenir Book"/>
                <a:cs typeface="Avenir Book"/>
              </a:rPr>
              <a:t>Real-time status monitoring</a:t>
            </a:r>
          </a:p>
          <a:p>
            <a:pPr marL="1481138" lvl="2" indent="-571500" defTabSz="914400">
              <a:spcBef>
                <a:spcPts val="100"/>
              </a:spcBef>
              <a:spcAft>
                <a:spcPts val="100"/>
              </a:spcAft>
              <a:buClr>
                <a:srgbClr val="7F7F7F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bg2">
                    <a:lumMod val="25000"/>
                  </a:schemeClr>
                </a:solidFill>
                <a:latin typeface="Avenir Book"/>
                <a:cs typeface="Avenir Book"/>
              </a:rPr>
              <a:t>Automatic events identification and real time alerts</a:t>
            </a:r>
          </a:p>
          <a:p>
            <a:pPr marL="1481138" lvl="2" indent="-571500" defTabSz="914400">
              <a:spcBef>
                <a:spcPts val="100"/>
              </a:spcBef>
              <a:spcAft>
                <a:spcPts val="100"/>
              </a:spcAft>
              <a:buClr>
                <a:srgbClr val="7F7F7F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chemeClr val="bg2">
                    <a:lumMod val="25000"/>
                  </a:schemeClr>
                </a:solidFill>
                <a:latin typeface="Avenir Book"/>
                <a:cs typeface="Avenir Book"/>
              </a:rPr>
              <a:t>Remote 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  <a:latin typeface="Avenir Book"/>
                <a:cs typeface="Avenir Book"/>
              </a:rPr>
              <a:t>access to sensor performance </a:t>
            </a:r>
            <a:endParaRPr lang="en-US" sz="1050" dirty="0" smtClean="0">
              <a:solidFill>
                <a:schemeClr val="bg2">
                  <a:lumMod val="25000"/>
                </a:schemeClr>
              </a:solidFill>
              <a:latin typeface="Avenir Book"/>
              <a:cs typeface="Avenir Book"/>
            </a:endParaRPr>
          </a:p>
          <a:p>
            <a:pPr marL="1481138" lvl="2" indent="-571500" defTabSz="914400">
              <a:spcBef>
                <a:spcPts val="100"/>
              </a:spcBef>
              <a:spcAft>
                <a:spcPts val="100"/>
              </a:spcAft>
              <a:buClr>
                <a:srgbClr val="7F7F7F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chemeClr val="bg2">
                    <a:lumMod val="25000"/>
                  </a:schemeClr>
                </a:solidFill>
                <a:latin typeface="Avenir Book"/>
                <a:cs typeface="Avenir Book"/>
              </a:rPr>
              <a:t>Lift and lift maintenance KPIs</a:t>
            </a:r>
          </a:p>
          <a:p>
            <a:pPr marL="1481138" lvl="2" indent="-571500" defTabSz="914400">
              <a:spcBef>
                <a:spcPts val="100"/>
              </a:spcBef>
              <a:spcAft>
                <a:spcPts val="100"/>
              </a:spcAft>
              <a:buClr>
                <a:srgbClr val="7F7F7F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chemeClr val="bg2">
                    <a:lumMod val="25000"/>
                  </a:schemeClr>
                </a:solidFill>
                <a:latin typeface="Avenir Book"/>
                <a:cs typeface="Avenir Book"/>
              </a:rPr>
              <a:t>Smart Map View</a:t>
            </a:r>
          </a:p>
          <a:p>
            <a:pPr marL="1481138" lvl="2" indent="-571500" defTabSz="914400">
              <a:spcBef>
                <a:spcPts val="100"/>
              </a:spcBef>
              <a:spcAft>
                <a:spcPts val="100"/>
              </a:spcAft>
              <a:buClr>
                <a:srgbClr val="7F7F7F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chemeClr val="bg2">
                    <a:lumMod val="25000"/>
                  </a:schemeClr>
                </a:solidFill>
                <a:latin typeface="Avenir Book"/>
                <a:cs typeface="Avenir Book"/>
              </a:rPr>
              <a:t>Digital 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  <a:latin typeface="Avenir Book"/>
                <a:cs typeface="Avenir Book"/>
              </a:rPr>
              <a:t>Lift Service Inspection Report</a:t>
            </a:r>
          </a:p>
          <a:p>
            <a:pPr marL="1481138" lvl="2" indent="-571500" defTabSz="914400">
              <a:spcBef>
                <a:spcPts val="100"/>
              </a:spcBef>
              <a:spcAft>
                <a:spcPts val="100"/>
              </a:spcAft>
              <a:buClr>
                <a:srgbClr val="7F7F7F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chemeClr val="bg2">
                    <a:lumMod val="25000"/>
                  </a:schemeClr>
                </a:solidFill>
                <a:latin typeface="Avenir Book"/>
                <a:cs typeface="Avenir Book"/>
              </a:rPr>
              <a:t>Configurable 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  <a:latin typeface="Avenir Book"/>
                <a:cs typeface="Avenir Book"/>
              </a:rPr>
              <a:t>Checklists for Maintenance </a:t>
            </a:r>
            <a:r>
              <a:rPr lang="en-US" sz="1050" dirty="0" smtClean="0">
                <a:solidFill>
                  <a:schemeClr val="bg2">
                    <a:lumMod val="25000"/>
                  </a:schemeClr>
                </a:solidFill>
                <a:latin typeface="Avenir Book"/>
                <a:cs typeface="Avenir Book"/>
              </a:rPr>
              <a:t>Tasks</a:t>
            </a:r>
          </a:p>
          <a:p>
            <a:pPr marL="1481138" lvl="2" indent="-571500" defTabSz="914400">
              <a:spcBef>
                <a:spcPts val="100"/>
              </a:spcBef>
              <a:spcAft>
                <a:spcPts val="100"/>
              </a:spcAft>
              <a:buClr>
                <a:srgbClr val="7F7F7F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bg2">
                    <a:lumMod val="25000"/>
                  </a:schemeClr>
                </a:solidFill>
                <a:latin typeface="Avenir Book"/>
                <a:cs typeface="Avenir Book"/>
              </a:rPr>
              <a:t>Data history, reporting and analytics </a:t>
            </a:r>
            <a:endParaRPr lang="en-US" sz="1050" dirty="0" smtClean="0">
              <a:solidFill>
                <a:schemeClr val="bg2">
                  <a:lumMod val="25000"/>
                </a:schemeClr>
              </a:solidFill>
              <a:latin typeface="Avenir Book"/>
              <a:cs typeface="Avenir Book"/>
            </a:endParaRPr>
          </a:p>
          <a:p>
            <a:pPr lvl="1" defTabSz="914400">
              <a:spcBef>
                <a:spcPts val="100"/>
              </a:spcBef>
              <a:spcAft>
                <a:spcPts val="100"/>
              </a:spcAft>
              <a:buClr>
                <a:srgbClr val="F48604"/>
              </a:buClr>
              <a:buSzPct val="100000"/>
            </a:pPr>
            <a:endParaRPr lang="en-US" sz="1050" dirty="0">
              <a:solidFill>
                <a:prstClr val="black">
                  <a:lumMod val="50000"/>
                </a:prstClr>
              </a:solidFill>
              <a:latin typeface="Avenir Book"/>
              <a:cs typeface="Avenir Book"/>
            </a:endParaRPr>
          </a:p>
          <a:p>
            <a:pPr marL="571500" indent="-571500" defTabSz="914400">
              <a:spcBef>
                <a:spcPts val="100"/>
              </a:spcBef>
              <a:spcAft>
                <a:spcPts val="100"/>
              </a:spcAft>
              <a:buClr>
                <a:srgbClr val="F4860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100" b="1" dirty="0">
                <a:solidFill>
                  <a:srgbClr val="FF8000"/>
                </a:solidFill>
                <a:latin typeface="Avenir Book"/>
                <a:cs typeface="Avenir Book"/>
              </a:rPr>
              <a:t>Future-Proof and </a:t>
            </a:r>
            <a:r>
              <a:rPr lang="en-US" sz="1100" b="1" dirty="0" smtClean="0">
                <a:solidFill>
                  <a:srgbClr val="FF8000"/>
                </a:solidFill>
                <a:latin typeface="Avenir Book"/>
                <a:cs typeface="Avenir Book"/>
              </a:rPr>
              <a:t>Scalable </a:t>
            </a:r>
            <a:endParaRPr lang="en-US" sz="1100" dirty="0" smtClean="0">
              <a:solidFill>
                <a:srgbClr val="FF8000"/>
              </a:solidFill>
              <a:latin typeface="Avenir Book"/>
              <a:cs typeface="Avenir Book"/>
            </a:endParaRPr>
          </a:p>
          <a:p>
            <a:pPr marL="1485900" lvl="2" indent="-571500" defTabSz="914400">
              <a:spcBef>
                <a:spcPts val="100"/>
              </a:spcBef>
              <a:spcAft>
                <a:spcPts val="100"/>
              </a:spcAft>
              <a:buClr>
                <a:srgbClr val="7F7F7F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chemeClr val="bg2">
                    <a:lumMod val="25000"/>
                  </a:schemeClr>
                </a:solidFill>
                <a:latin typeface="Avenir Book"/>
                <a:cs typeface="Avenir Book"/>
              </a:rPr>
              <a:t>One open </a:t>
            </a:r>
            <a:r>
              <a:rPr lang="en-US" sz="1050" dirty="0" err="1" smtClean="0">
                <a:solidFill>
                  <a:schemeClr val="bg2">
                    <a:lumMod val="25000"/>
                  </a:schemeClr>
                </a:solidFill>
                <a:latin typeface="Avenir Book"/>
                <a:cs typeface="Avenir Book"/>
              </a:rPr>
              <a:t>IoT</a:t>
            </a:r>
            <a:r>
              <a:rPr lang="en-US" sz="1050" dirty="0" smtClean="0">
                <a:solidFill>
                  <a:schemeClr val="bg2">
                    <a:lumMod val="25000"/>
                  </a:schemeClr>
                </a:solidFill>
                <a:latin typeface="Avenir Book"/>
                <a:cs typeface="Avenir Book"/>
              </a:rPr>
              <a:t> platform, multiple smart city applications</a:t>
            </a:r>
          </a:p>
          <a:p>
            <a:pPr lvl="1" defTabSz="914400">
              <a:spcBef>
                <a:spcPts val="100"/>
              </a:spcBef>
              <a:spcAft>
                <a:spcPts val="100"/>
              </a:spcAft>
              <a:buClr>
                <a:srgbClr val="F48604"/>
              </a:buClr>
              <a:buSzPct val="100000"/>
            </a:pPr>
            <a:endParaRPr lang="en-US" sz="1050" dirty="0">
              <a:solidFill>
                <a:prstClr val="black">
                  <a:lumMod val="50000"/>
                </a:prstClr>
              </a:solidFill>
              <a:latin typeface="Avenir Book"/>
              <a:cs typeface="Avenir 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327" y="180850"/>
            <a:ext cx="8244417" cy="745629"/>
          </a:xfrm>
        </p:spPr>
        <p:txBody>
          <a:bodyPr>
            <a:normAutofit/>
          </a:bodyPr>
          <a:lstStyle/>
          <a:p>
            <a:r>
              <a:rPr lang="en-SG" sz="2800" dirty="0">
                <a:ea typeface="Times New Roman" panose="02020603050405020304" pitchFamily="18" charset="0"/>
              </a:rPr>
              <a:t>WISX Smart Lift </a:t>
            </a:r>
            <a:r>
              <a:rPr lang="en-SG" sz="2800" dirty="0" smtClean="0">
                <a:ea typeface="Times New Roman" panose="02020603050405020304" pitchFamily="18" charset="0"/>
              </a:rPr>
              <a:t>Solution</a:t>
            </a:r>
            <a:endParaRPr lang="en-SG" sz="2800" dirty="0"/>
          </a:p>
        </p:txBody>
      </p:sp>
      <p:sp>
        <p:nvSpPr>
          <p:cNvPr id="4" name="Rectangle 3"/>
          <p:cNvSpPr/>
          <p:nvPr/>
        </p:nvSpPr>
        <p:spPr>
          <a:xfrm>
            <a:off x="312235" y="567517"/>
            <a:ext cx="74288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400" i="1" dirty="0" smtClean="0">
                <a:ea typeface="Times New Roman" panose="02020603050405020304" pitchFamily="18" charset="0"/>
              </a:rPr>
              <a:t>Remote </a:t>
            </a:r>
            <a:r>
              <a:rPr lang="en-SG" sz="1400" i="1" dirty="0">
                <a:ea typeface="Times New Roman" panose="02020603050405020304" pitchFamily="18" charset="0"/>
              </a:rPr>
              <a:t>Monitoring &amp; Diagnostics System to provide </a:t>
            </a:r>
            <a:r>
              <a:rPr lang="en-SG" sz="1400" i="1" dirty="0"/>
              <a:t>Town Councils, Lift companies and Servicemen </a:t>
            </a:r>
            <a:r>
              <a:rPr lang="en-SG" sz="1400" i="1" dirty="0" smtClean="0">
                <a:ea typeface="Times New Roman" panose="02020603050405020304" pitchFamily="18" charset="0"/>
              </a:rPr>
              <a:t>with </a:t>
            </a:r>
            <a:r>
              <a:rPr lang="en-SG" sz="1400" i="1" dirty="0">
                <a:ea typeface="Times New Roman" panose="02020603050405020304" pitchFamily="18" charset="0"/>
              </a:rPr>
              <a:t>a one-stop solution for lift </a:t>
            </a:r>
            <a:r>
              <a:rPr lang="en-SG" sz="1400" i="1" dirty="0"/>
              <a:t>maintenance </a:t>
            </a:r>
            <a:r>
              <a:rPr lang="en-SG" sz="1400" i="1" dirty="0" smtClean="0"/>
              <a:t>management, lift </a:t>
            </a:r>
            <a:r>
              <a:rPr lang="en-SG" sz="1400" i="1" dirty="0" smtClean="0">
                <a:ea typeface="Times New Roman" panose="02020603050405020304" pitchFamily="18" charset="0"/>
              </a:rPr>
              <a:t>monitoring </a:t>
            </a:r>
            <a:r>
              <a:rPr lang="en-SG" sz="1400" i="1" dirty="0">
                <a:ea typeface="Times New Roman" panose="02020603050405020304" pitchFamily="18" charset="0"/>
              </a:rPr>
              <a:t>and fault management</a:t>
            </a:r>
            <a:r>
              <a:rPr lang="en-SG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SG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70" y="2023261"/>
            <a:ext cx="2908065" cy="191803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1027" name="Picture 1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85"/>
          <a:stretch/>
        </p:blipFill>
        <p:spPr bwMode="auto">
          <a:xfrm>
            <a:off x="95370" y="3091838"/>
            <a:ext cx="2877189" cy="1545909"/>
          </a:xfrm>
          <a:prstGeom prst="rect">
            <a:avLst/>
          </a:prstGeom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85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296" y="188797"/>
            <a:ext cx="8244417" cy="74562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Solution Architecture</a:t>
            </a:r>
            <a:endParaRPr lang="en-SG" sz="3600" dirty="0"/>
          </a:p>
        </p:txBody>
      </p:sp>
      <p:sp>
        <p:nvSpPr>
          <p:cNvPr id="4" name="object 9"/>
          <p:cNvSpPr/>
          <p:nvPr/>
        </p:nvSpPr>
        <p:spPr>
          <a:xfrm>
            <a:off x="177548" y="941074"/>
            <a:ext cx="2067544" cy="4013173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dirty="0"/>
          </a:p>
        </p:txBody>
      </p:sp>
      <p:grpSp>
        <p:nvGrpSpPr>
          <p:cNvPr id="35" name="Group 34"/>
          <p:cNvGrpSpPr/>
          <p:nvPr/>
        </p:nvGrpSpPr>
        <p:grpSpPr>
          <a:xfrm>
            <a:off x="5520986" y="2087461"/>
            <a:ext cx="3098811" cy="1189835"/>
            <a:chOff x="1795914" y="3647440"/>
            <a:chExt cx="4519831" cy="1198880"/>
          </a:xfrm>
        </p:grpSpPr>
        <p:sp>
          <p:nvSpPr>
            <p:cNvPr id="36" name="Cloud 35"/>
            <p:cNvSpPr/>
            <p:nvPr/>
          </p:nvSpPr>
          <p:spPr>
            <a:xfrm>
              <a:off x="1795914" y="3647440"/>
              <a:ext cx="4519831" cy="1198880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2957390" y="3931728"/>
              <a:ext cx="1846507" cy="628457"/>
              <a:chOff x="2693230" y="3639559"/>
              <a:chExt cx="1846507" cy="628457"/>
            </a:xfrm>
          </p:grpSpPr>
          <p:pic>
            <p:nvPicPr>
              <p:cNvPr id="38" name="Picture 10" descr="IoT solutions Singapore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3230" y="3639559"/>
                <a:ext cx="1846507" cy="4694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" name="Rectangle 38"/>
              <p:cNvSpPr/>
              <p:nvPr/>
            </p:nvSpPr>
            <p:spPr>
              <a:xfrm>
                <a:off x="2907748" y="3988911"/>
                <a:ext cx="1616091" cy="2791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dirty="0" smtClean="0"/>
                  <a:t>Smart Lift CMS</a:t>
                </a:r>
                <a:endParaRPr lang="en-SG" sz="1200" dirty="0"/>
              </a:p>
            </p:txBody>
          </p:sp>
        </p:grpSp>
      </p:grpSp>
      <p:cxnSp>
        <p:nvCxnSpPr>
          <p:cNvPr id="45" name="Straight Connector 44"/>
          <p:cNvCxnSpPr>
            <a:stCxn id="32" idx="3"/>
            <a:endCxn id="36" idx="2"/>
          </p:cNvCxnSpPr>
          <p:nvPr/>
        </p:nvCxnSpPr>
        <p:spPr>
          <a:xfrm>
            <a:off x="4921472" y="2658664"/>
            <a:ext cx="609126" cy="23715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5099513" y="2429083"/>
            <a:ext cx="5549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sz="1000" dirty="0" smtClean="0"/>
              <a:t>3G/4G </a:t>
            </a:r>
            <a:endParaRPr lang="en-SG" sz="1000" dirty="0"/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2BB5CD84-6680-E340-AB86-4C67F17C6A0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2725" y="431989"/>
            <a:ext cx="1599720" cy="112770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2217121" y="1628141"/>
            <a:ext cx="1470733" cy="3016210"/>
            <a:chOff x="2217121" y="1889391"/>
            <a:chExt cx="1470733" cy="3016210"/>
          </a:xfrm>
        </p:grpSpPr>
        <p:grpSp>
          <p:nvGrpSpPr>
            <p:cNvPr id="12" name="Group 11"/>
            <p:cNvGrpSpPr/>
            <p:nvPr/>
          </p:nvGrpSpPr>
          <p:grpSpPr>
            <a:xfrm>
              <a:off x="2217121" y="1889391"/>
              <a:ext cx="1384179" cy="3016210"/>
              <a:chOff x="2877801" y="1400925"/>
              <a:chExt cx="1384179" cy="301621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2877801" y="2783133"/>
                <a:ext cx="122199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SG" sz="1000" dirty="0">
                  <a:ea typeface="DengXian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884879" y="1400925"/>
                <a:ext cx="1377101" cy="30162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b="1" u="sng" dirty="0" smtClean="0"/>
                  <a:t>Sensor Parameters:</a:t>
                </a:r>
              </a:p>
              <a:p>
                <a:r>
                  <a:rPr lang="en-US" sz="1000" dirty="0"/>
                  <a:t>Load</a:t>
                </a:r>
              </a:p>
              <a:p>
                <a:r>
                  <a:rPr lang="en-US" sz="1000" dirty="0"/>
                  <a:t>Rope </a:t>
                </a:r>
                <a:r>
                  <a:rPr lang="en-US" sz="1000" dirty="0" smtClean="0"/>
                  <a:t>Tension </a:t>
                </a:r>
              </a:p>
              <a:p>
                <a:r>
                  <a:rPr lang="en-US" sz="1000" dirty="0" smtClean="0"/>
                  <a:t>Rope Thickness</a:t>
                </a:r>
                <a:endParaRPr lang="en-US" sz="1000" b="1" u="sng" dirty="0" smtClean="0"/>
              </a:p>
              <a:p>
                <a:r>
                  <a:rPr lang="en-US" sz="1000" dirty="0" smtClean="0"/>
                  <a:t>No </a:t>
                </a:r>
                <a:r>
                  <a:rPr lang="en-US" sz="1000" dirty="0"/>
                  <a:t>of trips</a:t>
                </a:r>
              </a:p>
              <a:p>
                <a:pPr lvl="0"/>
                <a:r>
                  <a:rPr lang="en-SG" sz="1000" dirty="0">
                    <a:solidFill>
                      <a:srgbClr val="000000"/>
                    </a:solidFill>
                    <a:ea typeface="DengXian"/>
                    <a:cs typeface="Times New Roman" panose="02020603050405020304" pitchFamily="18" charset="0"/>
                  </a:rPr>
                  <a:t>Travelled mileage</a:t>
                </a:r>
              </a:p>
              <a:p>
                <a:r>
                  <a:rPr lang="en-SG" sz="1000" dirty="0" smtClean="0">
                    <a:solidFill>
                      <a:srgbClr val="000000"/>
                    </a:solidFill>
                    <a:ea typeface="DengXian"/>
                    <a:cs typeface="Times New Roman" panose="02020603050405020304" pitchFamily="18" charset="0"/>
                  </a:rPr>
                  <a:t>Jerkiness</a:t>
                </a:r>
              </a:p>
              <a:p>
                <a:r>
                  <a:rPr lang="en-US" sz="1000" dirty="0" smtClean="0"/>
                  <a:t>Door </a:t>
                </a:r>
                <a:r>
                  <a:rPr lang="en-US" sz="1000" dirty="0"/>
                  <a:t>Utilization</a:t>
                </a:r>
              </a:p>
              <a:p>
                <a:r>
                  <a:rPr lang="en-US" sz="1000" dirty="0"/>
                  <a:t>Door Leveling</a:t>
                </a:r>
              </a:p>
              <a:p>
                <a:pPr lvl="0"/>
                <a:r>
                  <a:rPr lang="en-SG" sz="1000" dirty="0">
                    <a:solidFill>
                      <a:srgbClr val="000000"/>
                    </a:solidFill>
                    <a:ea typeface="DengXian"/>
                    <a:cs typeface="Times New Roman" panose="02020603050405020304" pitchFamily="18" charset="0"/>
                  </a:rPr>
                  <a:t>Door Anomalies</a:t>
                </a:r>
                <a:endParaRPr lang="en-SG" sz="1000" dirty="0">
                  <a:ea typeface="DengXian"/>
                  <a:cs typeface="Times New Roman" panose="02020603050405020304" pitchFamily="18" charset="0"/>
                </a:endParaRPr>
              </a:p>
              <a:p>
                <a:r>
                  <a:rPr lang="en-SG" sz="1000" dirty="0">
                    <a:solidFill>
                      <a:srgbClr val="000000"/>
                    </a:solidFill>
                    <a:ea typeface="DengXian"/>
                    <a:cs typeface="Times New Roman" panose="02020603050405020304" pitchFamily="18" charset="0"/>
                  </a:rPr>
                  <a:t>Vibration </a:t>
                </a:r>
                <a:r>
                  <a:rPr lang="en-SG" sz="1000" dirty="0" smtClean="0">
                    <a:solidFill>
                      <a:srgbClr val="000000"/>
                    </a:solidFill>
                    <a:ea typeface="DengXian"/>
                    <a:cs typeface="Times New Roman" panose="02020603050405020304" pitchFamily="18" charset="0"/>
                  </a:rPr>
                  <a:t>anomalies</a:t>
                </a:r>
              </a:p>
              <a:p>
                <a:pPr lvl="0"/>
                <a:r>
                  <a:rPr lang="en-SG" sz="1000" dirty="0">
                    <a:solidFill>
                      <a:srgbClr val="000000"/>
                    </a:solidFill>
                    <a:ea typeface="DengXian"/>
                    <a:cs typeface="Times New Roman" panose="02020603050405020304" pitchFamily="18" charset="0"/>
                  </a:rPr>
                  <a:t>Motion Anomalies</a:t>
                </a:r>
                <a:endParaRPr lang="en-SG" sz="1000" dirty="0">
                  <a:ea typeface="DengXian"/>
                  <a:cs typeface="Times New Roman" panose="02020603050405020304" pitchFamily="18" charset="0"/>
                </a:endParaRPr>
              </a:p>
              <a:p>
                <a:r>
                  <a:rPr lang="en-SG" sz="1000" dirty="0">
                    <a:solidFill>
                      <a:srgbClr val="000000"/>
                    </a:solidFill>
                    <a:ea typeface="DengXian"/>
                    <a:cs typeface="Times New Roman" panose="02020603050405020304" pitchFamily="18" charset="0"/>
                  </a:rPr>
                  <a:t>Speed anomalies (rated speed vs actual) </a:t>
                </a:r>
                <a:endParaRPr lang="en-SG" sz="1000" dirty="0">
                  <a:ea typeface="DengXian"/>
                  <a:cs typeface="Times New Roman" panose="02020603050405020304" pitchFamily="18" charset="0"/>
                </a:endParaRPr>
              </a:p>
              <a:p>
                <a:r>
                  <a:rPr lang="en-SG" sz="1000" dirty="0">
                    <a:solidFill>
                      <a:srgbClr val="000000"/>
                    </a:solidFill>
                    <a:ea typeface="DengXian"/>
                    <a:cs typeface="Times New Roman" panose="02020603050405020304" pitchFamily="18" charset="0"/>
                  </a:rPr>
                  <a:t>Vibration anomalies</a:t>
                </a:r>
              </a:p>
              <a:p>
                <a:r>
                  <a:rPr lang="en-US" sz="10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Main Motor Current</a:t>
                </a:r>
              </a:p>
              <a:p>
                <a:r>
                  <a:rPr lang="en-US" sz="10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Door Motor Current</a:t>
                </a:r>
                <a:endParaRPr lang="en-US" sz="1000" dirty="0"/>
              </a:p>
              <a:p>
                <a:r>
                  <a:rPr lang="en-SG" sz="1000" dirty="0" smtClean="0">
                    <a:solidFill>
                      <a:srgbClr val="000000"/>
                    </a:solidFill>
                    <a:ea typeface="DengXian"/>
                    <a:cs typeface="Times New Roman" panose="02020603050405020304" pitchFamily="18" charset="0"/>
                  </a:rPr>
                  <a:t> </a:t>
                </a:r>
                <a:endParaRPr lang="en-SG" sz="1000" dirty="0">
                  <a:ea typeface="DengXian"/>
                  <a:cs typeface="Times New Roman" panose="02020603050405020304" pitchFamily="18" charset="0"/>
                </a:endParaRPr>
              </a:p>
              <a:p>
                <a:endParaRPr lang="en-SG" sz="1000" dirty="0"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9" name="Right Brace 108"/>
            <p:cNvSpPr/>
            <p:nvPr/>
          </p:nvSpPr>
          <p:spPr>
            <a:xfrm>
              <a:off x="3219977" y="2130687"/>
              <a:ext cx="467877" cy="2497905"/>
            </a:xfrm>
            <a:prstGeom prst="rightBrace">
              <a:avLst>
                <a:gd name="adj1" fmla="val 8333"/>
                <a:gd name="adj2" fmla="val 37822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7380890" y="1186377"/>
            <a:ext cx="684803" cy="614884"/>
            <a:chOff x="7970374" y="1635507"/>
            <a:chExt cx="684803" cy="614884"/>
          </a:xfrm>
        </p:grpSpPr>
        <p:grpSp>
          <p:nvGrpSpPr>
            <p:cNvPr id="61" name="Group 60"/>
            <p:cNvGrpSpPr/>
            <p:nvPr/>
          </p:nvGrpSpPr>
          <p:grpSpPr>
            <a:xfrm>
              <a:off x="8116266" y="1635507"/>
              <a:ext cx="399084" cy="391435"/>
              <a:chOff x="1912439" y="2558160"/>
              <a:chExt cx="432341" cy="391435"/>
            </a:xfrm>
          </p:grpSpPr>
          <p:sp>
            <p:nvSpPr>
              <p:cNvPr id="63" name="Freeform 53"/>
              <p:cNvSpPr>
                <a:spLocks/>
              </p:cNvSpPr>
              <p:nvPr/>
            </p:nvSpPr>
            <p:spPr bwMode="auto">
              <a:xfrm>
                <a:off x="2037730" y="2714732"/>
                <a:ext cx="307050" cy="159979"/>
              </a:xfrm>
              <a:custGeom>
                <a:avLst/>
                <a:gdLst>
                  <a:gd name="T0" fmla="*/ 174 w 174"/>
                  <a:gd name="T1" fmla="*/ 22 h 94"/>
                  <a:gd name="T2" fmla="*/ 174 w 174"/>
                  <a:gd name="T3" fmla="*/ 74 h 94"/>
                  <a:gd name="T4" fmla="*/ 109 w 174"/>
                  <a:gd name="T5" fmla="*/ 94 h 94"/>
                  <a:gd name="T6" fmla="*/ 24 w 174"/>
                  <a:gd name="T7" fmla="*/ 65 h 94"/>
                  <a:gd name="T8" fmla="*/ 0 w 174"/>
                  <a:gd name="T9" fmla="*/ 0 h 94"/>
                  <a:gd name="T10" fmla="*/ 174 w 174"/>
                  <a:gd name="T11" fmla="*/ 22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4" h="94">
                    <a:moveTo>
                      <a:pt x="174" y="22"/>
                    </a:moveTo>
                    <a:lnTo>
                      <a:pt x="174" y="74"/>
                    </a:lnTo>
                    <a:lnTo>
                      <a:pt x="109" y="94"/>
                    </a:lnTo>
                    <a:lnTo>
                      <a:pt x="24" y="65"/>
                    </a:lnTo>
                    <a:lnTo>
                      <a:pt x="0" y="0"/>
                    </a:lnTo>
                    <a:lnTo>
                      <a:pt x="174" y="22"/>
                    </a:lnTo>
                    <a:close/>
                  </a:path>
                </a:pathLst>
              </a:custGeom>
              <a:solidFill>
                <a:srgbClr val="A5CE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Freeform 54"/>
              <p:cNvSpPr>
                <a:spLocks/>
              </p:cNvSpPr>
              <p:nvPr/>
            </p:nvSpPr>
            <p:spPr bwMode="auto">
              <a:xfrm>
                <a:off x="1972435" y="2590495"/>
                <a:ext cx="128820" cy="149767"/>
              </a:xfrm>
              <a:custGeom>
                <a:avLst/>
                <a:gdLst>
                  <a:gd name="T0" fmla="*/ 15 w 73"/>
                  <a:gd name="T1" fmla="*/ 44 h 88"/>
                  <a:gd name="T2" fmla="*/ 14 w 73"/>
                  <a:gd name="T3" fmla="*/ 37 h 88"/>
                  <a:gd name="T4" fmla="*/ 14 w 73"/>
                  <a:gd name="T5" fmla="*/ 30 h 88"/>
                  <a:gd name="T6" fmla="*/ 15 w 73"/>
                  <a:gd name="T7" fmla="*/ 24 h 88"/>
                  <a:gd name="T8" fmla="*/ 18 w 73"/>
                  <a:gd name="T9" fmla="*/ 18 h 88"/>
                  <a:gd name="T10" fmla="*/ 21 w 73"/>
                  <a:gd name="T11" fmla="*/ 13 h 88"/>
                  <a:gd name="T12" fmla="*/ 25 w 73"/>
                  <a:gd name="T13" fmla="*/ 8 h 88"/>
                  <a:gd name="T14" fmla="*/ 29 w 73"/>
                  <a:gd name="T15" fmla="*/ 4 h 88"/>
                  <a:gd name="T16" fmla="*/ 35 w 73"/>
                  <a:gd name="T17" fmla="*/ 2 h 88"/>
                  <a:gd name="T18" fmla="*/ 40 w 73"/>
                  <a:gd name="T19" fmla="*/ 0 h 88"/>
                  <a:gd name="T20" fmla="*/ 46 w 73"/>
                  <a:gd name="T21" fmla="*/ 0 h 88"/>
                  <a:gd name="T22" fmla="*/ 52 w 73"/>
                  <a:gd name="T23" fmla="*/ 2 h 88"/>
                  <a:gd name="T24" fmla="*/ 57 w 73"/>
                  <a:gd name="T25" fmla="*/ 4 h 88"/>
                  <a:gd name="T26" fmla="*/ 62 w 73"/>
                  <a:gd name="T27" fmla="*/ 8 h 88"/>
                  <a:gd name="T28" fmla="*/ 66 w 73"/>
                  <a:gd name="T29" fmla="*/ 13 h 88"/>
                  <a:gd name="T30" fmla="*/ 69 w 73"/>
                  <a:gd name="T31" fmla="*/ 18 h 88"/>
                  <a:gd name="T32" fmla="*/ 72 w 73"/>
                  <a:gd name="T33" fmla="*/ 24 h 88"/>
                  <a:gd name="T34" fmla="*/ 73 w 73"/>
                  <a:gd name="T35" fmla="*/ 30 h 88"/>
                  <a:gd name="T36" fmla="*/ 73 w 73"/>
                  <a:gd name="T37" fmla="*/ 37 h 88"/>
                  <a:gd name="T38" fmla="*/ 72 w 73"/>
                  <a:gd name="T39" fmla="*/ 44 h 88"/>
                  <a:gd name="T40" fmla="*/ 70 w 73"/>
                  <a:gd name="T41" fmla="*/ 50 h 88"/>
                  <a:gd name="T42" fmla="*/ 67 w 73"/>
                  <a:gd name="T43" fmla="*/ 55 h 88"/>
                  <a:gd name="T44" fmla="*/ 63 w 73"/>
                  <a:gd name="T45" fmla="*/ 60 h 88"/>
                  <a:gd name="T46" fmla="*/ 59 w 73"/>
                  <a:gd name="T47" fmla="*/ 64 h 88"/>
                  <a:gd name="T48" fmla="*/ 53 w 73"/>
                  <a:gd name="T49" fmla="*/ 66 h 88"/>
                  <a:gd name="T50" fmla="*/ 48 w 73"/>
                  <a:gd name="T51" fmla="*/ 67 h 88"/>
                  <a:gd name="T52" fmla="*/ 44 w 73"/>
                  <a:gd name="T53" fmla="*/ 68 h 88"/>
                  <a:gd name="T54" fmla="*/ 43 w 73"/>
                  <a:gd name="T55" fmla="*/ 68 h 88"/>
                  <a:gd name="T56" fmla="*/ 41 w 73"/>
                  <a:gd name="T57" fmla="*/ 67 h 88"/>
                  <a:gd name="T58" fmla="*/ 40 w 73"/>
                  <a:gd name="T59" fmla="*/ 67 h 88"/>
                  <a:gd name="T60" fmla="*/ 43 w 73"/>
                  <a:gd name="T61" fmla="*/ 79 h 88"/>
                  <a:gd name="T62" fmla="*/ 42 w 73"/>
                  <a:gd name="T63" fmla="*/ 79 h 88"/>
                  <a:gd name="T64" fmla="*/ 39 w 73"/>
                  <a:gd name="T65" fmla="*/ 82 h 88"/>
                  <a:gd name="T66" fmla="*/ 34 w 73"/>
                  <a:gd name="T67" fmla="*/ 84 h 88"/>
                  <a:gd name="T68" fmla="*/ 28 w 73"/>
                  <a:gd name="T69" fmla="*/ 87 h 88"/>
                  <a:gd name="T70" fmla="*/ 25 w 73"/>
                  <a:gd name="T71" fmla="*/ 88 h 88"/>
                  <a:gd name="T72" fmla="*/ 22 w 73"/>
                  <a:gd name="T73" fmla="*/ 88 h 88"/>
                  <a:gd name="T74" fmla="*/ 18 w 73"/>
                  <a:gd name="T75" fmla="*/ 88 h 88"/>
                  <a:gd name="T76" fmla="*/ 15 w 73"/>
                  <a:gd name="T77" fmla="*/ 87 h 88"/>
                  <a:gd name="T78" fmla="*/ 12 w 73"/>
                  <a:gd name="T79" fmla="*/ 85 h 88"/>
                  <a:gd name="T80" fmla="*/ 10 w 73"/>
                  <a:gd name="T81" fmla="*/ 84 h 88"/>
                  <a:gd name="T82" fmla="*/ 8 w 73"/>
                  <a:gd name="T83" fmla="*/ 83 h 88"/>
                  <a:gd name="T84" fmla="*/ 6 w 73"/>
                  <a:gd name="T85" fmla="*/ 82 h 88"/>
                  <a:gd name="T86" fmla="*/ 3 w 73"/>
                  <a:gd name="T87" fmla="*/ 81 h 88"/>
                  <a:gd name="T88" fmla="*/ 1 w 73"/>
                  <a:gd name="T89" fmla="*/ 78 h 88"/>
                  <a:gd name="T90" fmla="*/ 0 w 73"/>
                  <a:gd name="T91" fmla="*/ 75 h 88"/>
                  <a:gd name="T92" fmla="*/ 0 w 73"/>
                  <a:gd name="T93" fmla="*/ 7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3" h="88">
                    <a:moveTo>
                      <a:pt x="16" y="47"/>
                    </a:moveTo>
                    <a:lnTo>
                      <a:pt x="15" y="44"/>
                    </a:lnTo>
                    <a:lnTo>
                      <a:pt x="15" y="41"/>
                    </a:lnTo>
                    <a:lnTo>
                      <a:pt x="14" y="37"/>
                    </a:lnTo>
                    <a:lnTo>
                      <a:pt x="14" y="34"/>
                    </a:lnTo>
                    <a:lnTo>
                      <a:pt x="14" y="30"/>
                    </a:lnTo>
                    <a:lnTo>
                      <a:pt x="15" y="27"/>
                    </a:lnTo>
                    <a:lnTo>
                      <a:pt x="15" y="24"/>
                    </a:lnTo>
                    <a:lnTo>
                      <a:pt x="16" y="21"/>
                    </a:lnTo>
                    <a:lnTo>
                      <a:pt x="18" y="18"/>
                    </a:lnTo>
                    <a:lnTo>
                      <a:pt x="19" y="15"/>
                    </a:lnTo>
                    <a:lnTo>
                      <a:pt x="21" y="13"/>
                    </a:lnTo>
                    <a:lnTo>
                      <a:pt x="23" y="10"/>
                    </a:lnTo>
                    <a:lnTo>
                      <a:pt x="25" y="8"/>
                    </a:lnTo>
                    <a:lnTo>
                      <a:pt x="27" y="6"/>
                    </a:lnTo>
                    <a:lnTo>
                      <a:pt x="29" y="4"/>
                    </a:lnTo>
                    <a:lnTo>
                      <a:pt x="32" y="3"/>
                    </a:lnTo>
                    <a:lnTo>
                      <a:pt x="35" y="2"/>
                    </a:lnTo>
                    <a:lnTo>
                      <a:pt x="38" y="1"/>
                    </a:lnTo>
                    <a:lnTo>
                      <a:pt x="40" y="0"/>
                    </a:lnTo>
                    <a:lnTo>
                      <a:pt x="43" y="0"/>
                    </a:lnTo>
                    <a:lnTo>
                      <a:pt x="46" y="0"/>
                    </a:lnTo>
                    <a:lnTo>
                      <a:pt x="49" y="1"/>
                    </a:lnTo>
                    <a:lnTo>
                      <a:pt x="52" y="2"/>
                    </a:lnTo>
                    <a:lnTo>
                      <a:pt x="55" y="3"/>
                    </a:lnTo>
                    <a:lnTo>
                      <a:pt x="57" y="4"/>
                    </a:lnTo>
                    <a:lnTo>
                      <a:pt x="60" y="6"/>
                    </a:lnTo>
                    <a:lnTo>
                      <a:pt x="62" y="8"/>
                    </a:lnTo>
                    <a:lnTo>
                      <a:pt x="64" y="10"/>
                    </a:lnTo>
                    <a:lnTo>
                      <a:pt x="66" y="13"/>
                    </a:lnTo>
                    <a:lnTo>
                      <a:pt x="68" y="15"/>
                    </a:lnTo>
                    <a:lnTo>
                      <a:pt x="69" y="18"/>
                    </a:lnTo>
                    <a:lnTo>
                      <a:pt x="71" y="21"/>
                    </a:lnTo>
                    <a:lnTo>
                      <a:pt x="72" y="24"/>
                    </a:lnTo>
                    <a:lnTo>
                      <a:pt x="72" y="27"/>
                    </a:lnTo>
                    <a:lnTo>
                      <a:pt x="73" y="30"/>
                    </a:lnTo>
                    <a:lnTo>
                      <a:pt x="73" y="34"/>
                    </a:lnTo>
                    <a:lnTo>
                      <a:pt x="73" y="37"/>
                    </a:lnTo>
                    <a:lnTo>
                      <a:pt x="72" y="41"/>
                    </a:lnTo>
                    <a:lnTo>
                      <a:pt x="72" y="44"/>
                    </a:lnTo>
                    <a:lnTo>
                      <a:pt x="71" y="47"/>
                    </a:lnTo>
                    <a:lnTo>
                      <a:pt x="70" y="50"/>
                    </a:lnTo>
                    <a:lnTo>
                      <a:pt x="68" y="53"/>
                    </a:lnTo>
                    <a:lnTo>
                      <a:pt x="67" y="55"/>
                    </a:lnTo>
                    <a:lnTo>
                      <a:pt x="65" y="58"/>
                    </a:lnTo>
                    <a:lnTo>
                      <a:pt x="63" y="60"/>
                    </a:lnTo>
                    <a:lnTo>
                      <a:pt x="61" y="62"/>
                    </a:lnTo>
                    <a:lnTo>
                      <a:pt x="59" y="64"/>
                    </a:lnTo>
                    <a:lnTo>
                      <a:pt x="56" y="65"/>
                    </a:lnTo>
                    <a:lnTo>
                      <a:pt x="53" y="66"/>
                    </a:lnTo>
                    <a:lnTo>
                      <a:pt x="51" y="67"/>
                    </a:lnTo>
                    <a:lnTo>
                      <a:pt x="48" y="67"/>
                    </a:lnTo>
                    <a:lnTo>
                      <a:pt x="45" y="68"/>
                    </a:lnTo>
                    <a:lnTo>
                      <a:pt x="44" y="68"/>
                    </a:lnTo>
                    <a:lnTo>
                      <a:pt x="44" y="68"/>
                    </a:lnTo>
                    <a:lnTo>
                      <a:pt x="43" y="68"/>
                    </a:lnTo>
                    <a:lnTo>
                      <a:pt x="42" y="67"/>
                    </a:lnTo>
                    <a:lnTo>
                      <a:pt x="41" y="67"/>
                    </a:lnTo>
                    <a:lnTo>
                      <a:pt x="41" y="67"/>
                    </a:lnTo>
                    <a:lnTo>
                      <a:pt x="40" y="67"/>
                    </a:lnTo>
                    <a:lnTo>
                      <a:pt x="40" y="67"/>
                    </a:lnTo>
                    <a:lnTo>
                      <a:pt x="43" y="79"/>
                    </a:lnTo>
                    <a:lnTo>
                      <a:pt x="43" y="79"/>
                    </a:lnTo>
                    <a:lnTo>
                      <a:pt x="42" y="79"/>
                    </a:lnTo>
                    <a:lnTo>
                      <a:pt x="41" y="80"/>
                    </a:lnTo>
                    <a:lnTo>
                      <a:pt x="39" y="82"/>
                    </a:lnTo>
                    <a:lnTo>
                      <a:pt x="37" y="83"/>
                    </a:lnTo>
                    <a:lnTo>
                      <a:pt x="34" y="84"/>
                    </a:lnTo>
                    <a:lnTo>
                      <a:pt x="32" y="86"/>
                    </a:lnTo>
                    <a:lnTo>
                      <a:pt x="28" y="87"/>
                    </a:lnTo>
                    <a:lnTo>
                      <a:pt x="27" y="88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2" y="88"/>
                    </a:lnTo>
                    <a:lnTo>
                      <a:pt x="20" y="88"/>
                    </a:lnTo>
                    <a:lnTo>
                      <a:pt x="18" y="88"/>
                    </a:lnTo>
                    <a:lnTo>
                      <a:pt x="17" y="87"/>
                    </a:lnTo>
                    <a:lnTo>
                      <a:pt x="15" y="87"/>
                    </a:lnTo>
                    <a:lnTo>
                      <a:pt x="14" y="86"/>
                    </a:lnTo>
                    <a:lnTo>
                      <a:pt x="12" y="85"/>
                    </a:lnTo>
                    <a:lnTo>
                      <a:pt x="11" y="85"/>
                    </a:lnTo>
                    <a:lnTo>
                      <a:pt x="10" y="84"/>
                    </a:lnTo>
                    <a:lnTo>
                      <a:pt x="9" y="84"/>
                    </a:lnTo>
                    <a:lnTo>
                      <a:pt x="8" y="83"/>
                    </a:lnTo>
                    <a:lnTo>
                      <a:pt x="7" y="83"/>
                    </a:lnTo>
                    <a:lnTo>
                      <a:pt x="6" y="82"/>
                    </a:lnTo>
                    <a:lnTo>
                      <a:pt x="5" y="82"/>
                    </a:lnTo>
                    <a:lnTo>
                      <a:pt x="3" y="81"/>
                    </a:lnTo>
                    <a:lnTo>
                      <a:pt x="2" y="79"/>
                    </a:lnTo>
                    <a:lnTo>
                      <a:pt x="1" y="78"/>
                    </a:lnTo>
                    <a:lnTo>
                      <a:pt x="1" y="76"/>
                    </a:lnTo>
                    <a:lnTo>
                      <a:pt x="0" y="75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16" y="47"/>
                    </a:lnTo>
                    <a:close/>
                  </a:path>
                </a:pathLst>
              </a:custGeom>
              <a:solidFill>
                <a:srgbClr val="F2CC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Freeform 55"/>
              <p:cNvSpPr>
                <a:spLocks/>
              </p:cNvSpPr>
              <p:nvPr/>
            </p:nvSpPr>
            <p:spPr bwMode="auto">
              <a:xfrm>
                <a:off x="1912439" y="2558160"/>
                <a:ext cx="187054" cy="136151"/>
              </a:xfrm>
              <a:custGeom>
                <a:avLst/>
                <a:gdLst>
                  <a:gd name="T0" fmla="*/ 0 w 106"/>
                  <a:gd name="T1" fmla="*/ 36 h 80"/>
                  <a:gd name="T2" fmla="*/ 2 w 106"/>
                  <a:gd name="T3" fmla="*/ 31 h 80"/>
                  <a:gd name="T4" fmla="*/ 4 w 106"/>
                  <a:gd name="T5" fmla="*/ 26 h 80"/>
                  <a:gd name="T6" fmla="*/ 9 w 106"/>
                  <a:gd name="T7" fmla="*/ 20 h 80"/>
                  <a:gd name="T8" fmla="*/ 14 w 106"/>
                  <a:gd name="T9" fmla="*/ 16 h 80"/>
                  <a:gd name="T10" fmla="*/ 21 w 106"/>
                  <a:gd name="T11" fmla="*/ 14 h 80"/>
                  <a:gd name="T12" fmla="*/ 28 w 106"/>
                  <a:gd name="T13" fmla="*/ 15 h 80"/>
                  <a:gd name="T14" fmla="*/ 34 w 106"/>
                  <a:gd name="T15" fmla="*/ 16 h 80"/>
                  <a:gd name="T16" fmla="*/ 39 w 106"/>
                  <a:gd name="T17" fmla="*/ 13 h 80"/>
                  <a:gd name="T18" fmla="*/ 45 w 106"/>
                  <a:gd name="T19" fmla="*/ 7 h 80"/>
                  <a:gd name="T20" fmla="*/ 54 w 106"/>
                  <a:gd name="T21" fmla="*/ 3 h 80"/>
                  <a:gd name="T22" fmla="*/ 59 w 106"/>
                  <a:gd name="T23" fmla="*/ 1 h 80"/>
                  <a:gd name="T24" fmla="*/ 66 w 106"/>
                  <a:gd name="T25" fmla="*/ 0 h 80"/>
                  <a:gd name="T26" fmla="*/ 72 w 106"/>
                  <a:gd name="T27" fmla="*/ 0 h 80"/>
                  <a:gd name="T28" fmla="*/ 78 w 106"/>
                  <a:gd name="T29" fmla="*/ 1 h 80"/>
                  <a:gd name="T30" fmla="*/ 83 w 106"/>
                  <a:gd name="T31" fmla="*/ 2 h 80"/>
                  <a:gd name="T32" fmla="*/ 87 w 106"/>
                  <a:gd name="T33" fmla="*/ 3 h 80"/>
                  <a:gd name="T34" fmla="*/ 91 w 106"/>
                  <a:gd name="T35" fmla="*/ 4 h 80"/>
                  <a:gd name="T36" fmla="*/ 95 w 106"/>
                  <a:gd name="T37" fmla="*/ 5 h 80"/>
                  <a:gd name="T38" fmla="*/ 102 w 106"/>
                  <a:gd name="T39" fmla="*/ 10 h 80"/>
                  <a:gd name="T40" fmla="*/ 106 w 106"/>
                  <a:gd name="T41" fmla="*/ 16 h 80"/>
                  <a:gd name="T42" fmla="*/ 106 w 106"/>
                  <a:gd name="T43" fmla="*/ 23 h 80"/>
                  <a:gd name="T44" fmla="*/ 104 w 106"/>
                  <a:gd name="T45" fmla="*/ 29 h 80"/>
                  <a:gd name="T46" fmla="*/ 99 w 106"/>
                  <a:gd name="T47" fmla="*/ 33 h 80"/>
                  <a:gd name="T48" fmla="*/ 92 w 106"/>
                  <a:gd name="T49" fmla="*/ 37 h 80"/>
                  <a:gd name="T50" fmla="*/ 83 w 106"/>
                  <a:gd name="T51" fmla="*/ 39 h 80"/>
                  <a:gd name="T52" fmla="*/ 72 w 106"/>
                  <a:gd name="T53" fmla="*/ 41 h 80"/>
                  <a:gd name="T54" fmla="*/ 67 w 106"/>
                  <a:gd name="T55" fmla="*/ 42 h 80"/>
                  <a:gd name="T56" fmla="*/ 63 w 106"/>
                  <a:gd name="T57" fmla="*/ 45 h 80"/>
                  <a:gd name="T58" fmla="*/ 61 w 106"/>
                  <a:gd name="T59" fmla="*/ 61 h 80"/>
                  <a:gd name="T60" fmla="*/ 59 w 106"/>
                  <a:gd name="T61" fmla="*/ 64 h 80"/>
                  <a:gd name="T62" fmla="*/ 55 w 106"/>
                  <a:gd name="T63" fmla="*/ 71 h 80"/>
                  <a:gd name="T64" fmla="*/ 48 w 106"/>
                  <a:gd name="T65" fmla="*/ 77 h 80"/>
                  <a:gd name="T66" fmla="*/ 42 w 106"/>
                  <a:gd name="T67" fmla="*/ 80 h 80"/>
                  <a:gd name="T68" fmla="*/ 36 w 106"/>
                  <a:gd name="T69" fmla="*/ 79 h 80"/>
                  <a:gd name="T70" fmla="*/ 32 w 106"/>
                  <a:gd name="T71" fmla="*/ 74 h 80"/>
                  <a:gd name="T72" fmla="*/ 31 w 106"/>
                  <a:gd name="T73" fmla="*/ 69 h 80"/>
                  <a:gd name="T74" fmla="*/ 31 w 106"/>
                  <a:gd name="T75" fmla="*/ 66 h 80"/>
                  <a:gd name="T76" fmla="*/ 29 w 106"/>
                  <a:gd name="T77" fmla="*/ 68 h 80"/>
                  <a:gd name="T78" fmla="*/ 24 w 106"/>
                  <a:gd name="T79" fmla="*/ 70 h 80"/>
                  <a:gd name="T80" fmla="*/ 18 w 106"/>
                  <a:gd name="T81" fmla="*/ 70 h 80"/>
                  <a:gd name="T82" fmla="*/ 10 w 106"/>
                  <a:gd name="T83" fmla="*/ 67 h 80"/>
                  <a:gd name="T84" fmla="*/ 3 w 106"/>
                  <a:gd name="T85" fmla="*/ 59 h 80"/>
                  <a:gd name="T86" fmla="*/ 0 w 106"/>
                  <a:gd name="T87" fmla="*/ 4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06" h="80">
                    <a:moveTo>
                      <a:pt x="0" y="41"/>
                    </a:moveTo>
                    <a:lnTo>
                      <a:pt x="0" y="39"/>
                    </a:lnTo>
                    <a:lnTo>
                      <a:pt x="0" y="36"/>
                    </a:lnTo>
                    <a:lnTo>
                      <a:pt x="1" y="34"/>
                    </a:lnTo>
                    <a:lnTo>
                      <a:pt x="1" y="32"/>
                    </a:lnTo>
                    <a:lnTo>
                      <a:pt x="2" y="31"/>
                    </a:lnTo>
                    <a:lnTo>
                      <a:pt x="3" y="29"/>
                    </a:lnTo>
                    <a:lnTo>
                      <a:pt x="3" y="27"/>
                    </a:lnTo>
                    <a:lnTo>
                      <a:pt x="4" y="26"/>
                    </a:lnTo>
                    <a:lnTo>
                      <a:pt x="6" y="24"/>
                    </a:lnTo>
                    <a:lnTo>
                      <a:pt x="7" y="22"/>
                    </a:lnTo>
                    <a:lnTo>
                      <a:pt x="9" y="20"/>
                    </a:lnTo>
                    <a:lnTo>
                      <a:pt x="10" y="19"/>
                    </a:lnTo>
                    <a:lnTo>
                      <a:pt x="12" y="17"/>
                    </a:lnTo>
                    <a:lnTo>
                      <a:pt x="14" y="16"/>
                    </a:lnTo>
                    <a:lnTo>
                      <a:pt x="16" y="15"/>
                    </a:lnTo>
                    <a:lnTo>
                      <a:pt x="19" y="15"/>
                    </a:lnTo>
                    <a:lnTo>
                      <a:pt x="21" y="14"/>
                    </a:lnTo>
                    <a:lnTo>
                      <a:pt x="24" y="15"/>
                    </a:lnTo>
                    <a:lnTo>
                      <a:pt x="26" y="15"/>
                    </a:lnTo>
                    <a:lnTo>
                      <a:pt x="28" y="15"/>
                    </a:lnTo>
                    <a:lnTo>
                      <a:pt x="30" y="16"/>
                    </a:lnTo>
                    <a:lnTo>
                      <a:pt x="32" y="16"/>
                    </a:lnTo>
                    <a:lnTo>
                      <a:pt x="34" y="16"/>
                    </a:lnTo>
                    <a:lnTo>
                      <a:pt x="36" y="17"/>
                    </a:lnTo>
                    <a:lnTo>
                      <a:pt x="37" y="15"/>
                    </a:lnTo>
                    <a:lnTo>
                      <a:pt x="39" y="13"/>
                    </a:lnTo>
                    <a:lnTo>
                      <a:pt x="41" y="11"/>
                    </a:lnTo>
                    <a:lnTo>
                      <a:pt x="43" y="9"/>
                    </a:lnTo>
                    <a:lnTo>
                      <a:pt x="45" y="7"/>
                    </a:lnTo>
                    <a:lnTo>
                      <a:pt x="48" y="5"/>
                    </a:lnTo>
                    <a:lnTo>
                      <a:pt x="51" y="4"/>
                    </a:lnTo>
                    <a:lnTo>
                      <a:pt x="54" y="3"/>
                    </a:lnTo>
                    <a:lnTo>
                      <a:pt x="55" y="2"/>
                    </a:lnTo>
                    <a:lnTo>
                      <a:pt x="57" y="1"/>
                    </a:lnTo>
                    <a:lnTo>
                      <a:pt x="59" y="1"/>
                    </a:lnTo>
                    <a:lnTo>
                      <a:pt x="61" y="1"/>
                    </a:lnTo>
                    <a:lnTo>
                      <a:pt x="63" y="0"/>
                    </a:lnTo>
                    <a:lnTo>
                      <a:pt x="66" y="0"/>
                    </a:lnTo>
                    <a:lnTo>
                      <a:pt x="68" y="0"/>
                    </a:lnTo>
                    <a:lnTo>
                      <a:pt x="70" y="0"/>
                    </a:lnTo>
                    <a:lnTo>
                      <a:pt x="72" y="0"/>
                    </a:lnTo>
                    <a:lnTo>
                      <a:pt x="74" y="1"/>
                    </a:lnTo>
                    <a:lnTo>
                      <a:pt x="76" y="1"/>
                    </a:lnTo>
                    <a:lnTo>
                      <a:pt x="78" y="1"/>
                    </a:lnTo>
                    <a:lnTo>
                      <a:pt x="79" y="1"/>
                    </a:lnTo>
                    <a:lnTo>
                      <a:pt x="81" y="2"/>
                    </a:lnTo>
                    <a:lnTo>
                      <a:pt x="83" y="2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7" y="3"/>
                    </a:lnTo>
                    <a:lnTo>
                      <a:pt x="89" y="3"/>
                    </a:lnTo>
                    <a:lnTo>
                      <a:pt x="90" y="3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4" y="5"/>
                    </a:lnTo>
                    <a:lnTo>
                      <a:pt x="95" y="5"/>
                    </a:lnTo>
                    <a:lnTo>
                      <a:pt x="98" y="7"/>
                    </a:lnTo>
                    <a:lnTo>
                      <a:pt x="100" y="8"/>
                    </a:lnTo>
                    <a:lnTo>
                      <a:pt x="102" y="10"/>
                    </a:lnTo>
                    <a:lnTo>
                      <a:pt x="104" y="12"/>
                    </a:lnTo>
                    <a:lnTo>
                      <a:pt x="105" y="14"/>
                    </a:lnTo>
                    <a:lnTo>
                      <a:pt x="106" y="16"/>
                    </a:lnTo>
                    <a:lnTo>
                      <a:pt x="106" y="19"/>
                    </a:lnTo>
                    <a:lnTo>
                      <a:pt x="106" y="21"/>
                    </a:lnTo>
                    <a:lnTo>
                      <a:pt x="106" y="23"/>
                    </a:lnTo>
                    <a:lnTo>
                      <a:pt x="106" y="25"/>
                    </a:lnTo>
                    <a:lnTo>
                      <a:pt x="105" y="27"/>
                    </a:lnTo>
                    <a:lnTo>
                      <a:pt x="104" y="29"/>
                    </a:lnTo>
                    <a:lnTo>
                      <a:pt x="102" y="31"/>
                    </a:lnTo>
                    <a:lnTo>
                      <a:pt x="101" y="32"/>
                    </a:lnTo>
                    <a:lnTo>
                      <a:pt x="99" y="33"/>
                    </a:lnTo>
                    <a:lnTo>
                      <a:pt x="97" y="35"/>
                    </a:lnTo>
                    <a:lnTo>
                      <a:pt x="94" y="36"/>
                    </a:lnTo>
                    <a:lnTo>
                      <a:pt x="92" y="37"/>
                    </a:lnTo>
                    <a:lnTo>
                      <a:pt x="89" y="38"/>
                    </a:lnTo>
                    <a:lnTo>
                      <a:pt x="86" y="38"/>
                    </a:lnTo>
                    <a:lnTo>
                      <a:pt x="83" y="39"/>
                    </a:lnTo>
                    <a:lnTo>
                      <a:pt x="79" y="40"/>
                    </a:lnTo>
                    <a:lnTo>
                      <a:pt x="75" y="40"/>
                    </a:lnTo>
                    <a:lnTo>
                      <a:pt x="72" y="41"/>
                    </a:lnTo>
                    <a:lnTo>
                      <a:pt x="71" y="41"/>
                    </a:lnTo>
                    <a:lnTo>
                      <a:pt x="69" y="42"/>
                    </a:lnTo>
                    <a:lnTo>
                      <a:pt x="67" y="42"/>
                    </a:lnTo>
                    <a:lnTo>
                      <a:pt x="66" y="43"/>
                    </a:lnTo>
                    <a:lnTo>
                      <a:pt x="64" y="44"/>
                    </a:lnTo>
                    <a:lnTo>
                      <a:pt x="63" y="45"/>
                    </a:lnTo>
                    <a:lnTo>
                      <a:pt x="62" y="46"/>
                    </a:lnTo>
                    <a:lnTo>
                      <a:pt x="62" y="47"/>
                    </a:lnTo>
                    <a:lnTo>
                      <a:pt x="61" y="61"/>
                    </a:lnTo>
                    <a:lnTo>
                      <a:pt x="61" y="61"/>
                    </a:lnTo>
                    <a:lnTo>
                      <a:pt x="60" y="62"/>
                    </a:lnTo>
                    <a:lnTo>
                      <a:pt x="59" y="64"/>
                    </a:lnTo>
                    <a:lnTo>
                      <a:pt x="58" y="66"/>
                    </a:lnTo>
                    <a:lnTo>
                      <a:pt x="57" y="68"/>
                    </a:lnTo>
                    <a:lnTo>
                      <a:pt x="55" y="71"/>
                    </a:lnTo>
                    <a:lnTo>
                      <a:pt x="53" y="73"/>
                    </a:lnTo>
                    <a:lnTo>
                      <a:pt x="50" y="75"/>
                    </a:lnTo>
                    <a:lnTo>
                      <a:pt x="48" y="77"/>
                    </a:lnTo>
                    <a:lnTo>
                      <a:pt x="46" y="78"/>
                    </a:lnTo>
                    <a:lnTo>
                      <a:pt x="44" y="79"/>
                    </a:lnTo>
                    <a:lnTo>
                      <a:pt x="42" y="80"/>
                    </a:lnTo>
                    <a:lnTo>
                      <a:pt x="40" y="80"/>
                    </a:lnTo>
                    <a:lnTo>
                      <a:pt x="38" y="80"/>
                    </a:lnTo>
                    <a:lnTo>
                      <a:pt x="36" y="79"/>
                    </a:lnTo>
                    <a:lnTo>
                      <a:pt x="34" y="78"/>
                    </a:lnTo>
                    <a:lnTo>
                      <a:pt x="33" y="76"/>
                    </a:lnTo>
                    <a:lnTo>
                      <a:pt x="32" y="74"/>
                    </a:lnTo>
                    <a:lnTo>
                      <a:pt x="31" y="72"/>
                    </a:lnTo>
                    <a:lnTo>
                      <a:pt x="31" y="70"/>
                    </a:lnTo>
                    <a:lnTo>
                      <a:pt x="31" y="69"/>
                    </a:lnTo>
                    <a:lnTo>
                      <a:pt x="31" y="67"/>
                    </a:lnTo>
                    <a:lnTo>
                      <a:pt x="31" y="67"/>
                    </a:lnTo>
                    <a:lnTo>
                      <a:pt x="31" y="66"/>
                    </a:lnTo>
                    <a:lnTo>
                      <a:pt x="31" y="67"/>
                    </a:lnTo>
                    <a:lnTo>
                      <a:pt x="30" y="67"/>
                    </a:lnTo>
                    <a:lnTo>
                      <a:pt x="29" y="68"/>
                    </a:lnTo>
                    <a:lnTo>
                      <a:pt x="28" y="69"/>
                    </a:lnTo>
                    <a:lnTo>
                      <a:pt x="26" y="69"/>
                    </a:lnTo>
                    <a:lnTo>
                      <a:pt x="24" y="70"/>
                    </a:lnTo>
                    <a:lnTo>
                      <a:pt x="22" y="71"/>
                    </a:lnTo>
                    <a:lnTo>
                      <a:pt x="21" y="71"/>
                    </a:lnTo>
                    <a:lnTo>
                      <a:pt x="18" y="70"/>
                    </a:lnTo>
                    <a:lnTo>
                      <a:pt x="16" y="69"/>
                    </a:lnTo>
                    <a:lnTo>
                      <a:pt x="13" y="68"/>
                    </a:lnTo>
                    <a:lnTo>
                      <a:pt x="10" y="67"/>
                    </a:lnTo>
                    <a:lnTo>
                      <a:pt x="7" y="64"/>
                    </a:lnTo>
                    <a:lnTo>
                      <a:pt x="5" y="62"/>
                    </a:lnTo>
                    <a:lnTo>
                      <a:pt x="3" y="59"/>
                    </a:lnTo>
                    <a:lnTo>
                      <a:pt x="1" y="55"/>
                    </a:lnTo>
                    <a:lnTo>
                      <a:pt x="1" y="52"/>
                    </a:lnTo>
                    <a:lnTo>
                      <a:pt x="0" y="48"/>
                    </a:lnTo>
                    <a:lnTo>
                      <a:pt x="0" y="44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6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6" name="Freeform 56"/>
              <p:cNvSpPr>
                <a:spLocks/>
              </p:cNvSpPr>
              <p:nvPr/>
            </p:nvSpPr>
            <p:spPr bwMode="auto">
              <a:xfrm>
                <a:off x="1991902" y="2871307"/>
                <a:ext cx="257639" cy="78287"/>
              </a:xfrm>
              <a:custGeom>
                <a:avLst/>
                <a:gdLst>
                  <a:gd name="T0" fmla="*/ 144 w 146"/>
                  <a:gd name="T1" fmla="*/ 46 h 46"/>
                  <a:gd name="T2" fmla="*/ 0 w 146"/>
                  <a:gd name="T3" fmla="*/ 46 h 46"/>
                  <a:gd name="T4" fmla="*/ 31 w 146"/>
                  <a:gd name="T5" fmla="*/ 8 h 46"/>
                  <a:gd name="T6" fmla="*/ 31 w 146"/>
                  <a:gd name="T7" fmla="*/ 8 h 46"/>
                  <a:gd name="T8" fmla="*/ 32 w 146"/>
                  <a:gd name="T9" fmla="*/ 8 h 46"/>
                  <a:gd name="T10" fmla="*/ 33 w 146"/>
                  <a:gd name="T11" fmla="*/ 8 h 46"/>
                  <a:gd name="T12" fmla="*/ 34 w 146"/>
                  <a:gd name="T13" fmla="*/ 7 h 46"/>
                  <a:gd name="T14" fmla="*/ 36 w 146"/>
                  <a:gd name="T15" fmla="*/ 7 h 46"/>
                  <a:gd name="T16" fmla="*/ 37 w 146"/>
                  <a:gd name="T17" fmla="*/ 7 h 46"/>
                  <a:gd name="T18" fmla="*/ 39 w 146"/>
                  <a:gd name="T19" fmla="*/ 6 h 46"/>
                  <a:gd name="T20" fmla="*/ 41 w 146"/>
                  <a:gd name="T21" fmla="*/ 6 h 46"/>
                  <a:gd name="T22" fmla="*/ 44 w 146"/>
                  <a:gd name="T23" fmla="*/ 6 h 46"/>
                  <a:gd name="T24" fmla="*/ 47 w 146"/>
                  <a:gd name="T25" fmla="*/ 5 h 46"/>
                  <a:gd name="T26" fmla="*/ 49 w 146"/>
                  <a:gd name="T27" fmla="*/ 5 h 46"/>
                  <a:gd name="T28" fmla="*/ 52 w 146"/>
                  <a:gd name="T29" fmla="*/ 4 h 46"/>
                  <a:gd name="T30" fmla="*/ 55 w 146"/>
                  <a:gd name="T31" fmla="*/ 4 h 46"/>
                  <a:gd name="T32" fmla="*/ 59 w 146"/>
                  <a:gd name="T33" fmla="*/ 3 h 46"/>
                  <a:gd name="T34" fmla="*/ 62 w 146"/>
                  <a:gd name="T35" fmla="*/ 3 h 46"/>
                  <a:gd name="T36" fmla="*/ 65 w 146"/>
                  <a:gd name="T37" fmla="*/ 2 h 46"/>
                  <a:gd name="T38" fmla="*/ 69 w 146"/>
                  <a:gd name="T39" fmla="*/ 2 h 46"/>
                  <a:gd name="T40" fmla="*/ 72 w 146"/>
                  <a:gd name="T41" fmla="*/ 2 h 46"/>
                  <a:gd name="T42" fmla="*/ 76 w 146"/>
                  <a:gd name="T43" fmla="*/ 1 h 46"/>
                  <a:gd name="T44" fmla="*/ 79 w 146"/>
                  <a:gd name="T45" fmla="*/ 1 h 46"/>
                  <a:gd name="T46" fmla="*/ 83 w 146"/>
                  <a:gd name="T47" fmla="*/ 0 h 46"/>
                  <a:gd name="T48" fmla="*/ 86 w 146"/>
                  <a:gd name="T49" fmla="*/ 0 h 46"/>
                  <a:gd name="T50" fmla="*/ 90 w 146"/>
                  <a:gd name="T51" fmla="*/ 0 h 46"/>
                  <a:gd name="T52" fmla="*/ 93 w 146"/>
                  <a:gd name="T53" fmla="*/ 0 h 46"/>
                  <a:gd name="T54" fmla="*/ 96 w 146"/>
                  <a:gd name="T55" fmla="*/ 0 h 46"/>
                  <a:gd name="T56" fmla="*/ 99 w 146"/>
                  <a:gd name="T57" fmla="*/ 0 h 46"/>
                  <a:gd name="T58" fmla="*/ 102 w 146"/>
                  <a:gd name="T59" fmla="*/ 0 h 46"/>
                  <a:gd name="T60" fmla="*/ 105 w 146"/>
                  <a:gd name="T61" fmla="*/ 0 h 46"/>
                  <a:gd name="T62" fmla="*/ 108 w 146"/>
                  <a:gd name="T63" fmla="*/ 0 h 46"/>
                  <a:gd name="T64" fmla="*/ 110 w 146"/>
                  <a:gd name="T65" fmla="*/ 0 h 46"/>
                  <a:gd name="T66" fmla="*/ 112 w 146"/>
                  <a:gd name="T67" fmla="*/ 0 h 46"/>
                  <a:gd name="T68" fmla="*/ 114 w 146"/>
                  <a:gd name="T69" fmla="*/ 1 h 46"/>
                  <a:gd name="T70" fmla="*/ 116 w 146"/>
                  <a:gd name="T71" fmla="*/ 1 h 46"/>
                  <a:gd name="T72" fmla="*/ 117 w 146"/>
                  <a:gd name="T73" fmla="*/ 2 h 46"/>
                  <a:gd name="T74" fmla="*/ 119 w 146"/>
                  <a:gd name="T75" fmla="*/ 2 h 46"/>
                  <a:gd name="T76" fmla="*/ 121 w 146"/>
                  <a:gd name="T77" fmla="*/ 3 h 46"/>
                  <a:gd name="T78" fmla="*/ 123 w 146"/>
                  <a:gd name="T79" fmla="*/ 4 h 46"/>
                  <a:gd name="T80" fmla="*/ 124 w 146"/>
                  <a:gd name="T81" fmla="*/ 5 h 46"/>
                  <a:gd name="T82" fmla="*/ 126 w 146"/>
                  <a:gd name="T83" fmla="*/ 6 h 46"/>
                  <a:gd name="T84" fmla="*/ 128 w 146"/>
                  <a:gd name="T85" fmla="*/ 6 h 46"/>
                  <a:gd name="T86" fmla="*/ 130 w 146"/>
                  <a:gd name="T87" fmla="*/ 8 h 46"/>
                  <a:gd name="T88" fmla="*/ 132 w 146"/>
                  <a:gd name="T89" fmla="*/ 9 h 46"/>
                  <a:gd name="T90" fmla="*/ 134 w 146"/>
                  <a:gd name="T91" fmla="*/ 10 h 46"/>
                  <a:gd name="T92" fmla="*/ 135 w 146"/>
                  <a:gd name="T93" fmla="*/ 11 h 46"/>
                  <a:gd name="T94" fmla="*/ 137 w 146"/>
                  <a:gd name="T95" fmla="*/ 13 h 46"/>
                  <a:gd name="T96" fmla="*/ 138 w 146"/>
                  <a:gd name="T97" fmla="*/ 14 h 46"/>
                  <a:gd name="T98" fmla="*/ 140 w 146"/>
                  <a:gd name="T99" fmla="*/ 15 h 46"/>
                  <a:gd name="T100" fmla="*/ 141 w 146"/>
                  <a:gd name="T101" fmla="*/ 17 h 46"/>
                  <a:gd name="T102" fmla="*/ 144 w 146"/>
                  <a:gd name="T103" fmla="*/ 22 h 46"/>
                  <a:gd name="T104" fmla="*/ 145 w 146"/>
                  <a:gd name="T105" fmla="*/ 27 h 46"/>
                  <a:gd name="T106" fmla="*/ 146 w 146"/>
                  <a:gd name="T107" fmla="*/ 32 h 46"/>
                  <a:gd name="T108" fmla="*/ 146 w 146"/>
                  <a:gd name="T109" fmla="*/ 36 h 46"/>
                  <a:gd name="T110" fmla="*/ 145 w 146"/>
                  <a:gd name="T111" fmla="*/ 40 h 46"/>
                  <a:gd name="T112" fmla="*/ 145 w 146"/>
                  <a:gd name="T113" fmla="*/ 43 h 46"/>
                  <a:gd name="T114" fmla="*/ 144 w 146"/>
                  <a:gd name="T115" fmla="*/ 45 h 46"/>
                  <a:gd name="T116" fmla="*/ 144 w 146"/>
                  <a:gd name="T11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6" h="46">
                    <a:moveTo>
                      <a:pt x="144" y="46"/>
                    </a:moveTo>
                    <a:lnTo>
                      <a:pt x="0" y="46"/>
                    </a:lnTo>
                    <a:lnTo>
                      <a:pt x="31" y="8"/>
                    </a:lnTo>
                    <a:lnTo>
                      <a:pt x="31" y="8"/>
                    </a:lnTo>
                    <a:lnTo>
                      <a:pt x="32" y="8"/>
                    </a:lnTo>
                    <a:lnTo>
                      <a:pt x="33" y="8"/>
                    </a:lnTo>
                    <a:lnTo>
                      <a:pt x="34" y="7"/>
                    </a:lnTo>
                    <a:lnTo>
                      <a:pt x="36" y="7"/>
                    </a:lnTo>
                    <a:lnTo>
                      <a:pt x="37" y="7"/>
                    </a:lnTo>
                    <a:lnTo>
                      <a:pt x="39" y="6"/>
                    </a:lnTo>
                    <a:lnTo>
                      <a:pt x="41" y="6"/>
                    </a:lnTo>
                    <a:lnTo>
                      <a:pt x="44" y="6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52" y="4"/>
                    </a:lnTo>
                    <a:lnTo>
                      <a:pt x="55" y="4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5" y="2"/>
                    </a:lnTo>
                    <a:lnTo>
                      <a:pt x="69" y="2"/>
                    </a:lnTo>
                    <a:lnTo>
                      <a:pt x="72" y="2"/>
                    </a:lnTo>
                    <a:lnTo>
                      <a:pt x="76" y="1"/>
                    </a:lnTo>
                    <a:lnTo>
                      <a:pt x="79" y="1"/>
                    </a:lnTo>
                    <a:lnTo>
                      <a:pt x="83" y="0"/>
                    </a:lnTo>
                    <a:lnTo>
                      <a:pt x="86" y="0"/>
                    </a:lnTo>
                    <a:lnTo>
                      <a:pt x="90" y="0"/>
                    </a:lnTo>
                    <a:lnTo>
                      <a:pt x="93" y="0"/>
                    </a:lnTo>
                    <a:lnTo>
                      <a:pt x="96" y="0"/>
                    </a:lnTo>
                    <a:lnTo>
                      <a:pt x="99" y="0"/>
                    </a:lnTo>
                    <a:lnTo>
                      <a:pt x="102" y="0"/>
                    </a:lnTo>
                    <a:lnTo>
                      <a:pt x="105" y="0"/>
                    </a:lnTo>
                    <a:lnTo>
                      <a:pt x="108" y="0"/>
                    </a:lnTo>
                    <a:lnTo>
                      <a:pt x="110" y="0"/>
                    </a:lnTo>
                    <a:lnTo>
                      <a:pt x="112" y="0"/>
                    </a:lnTo>
                    <a:lnTo>
                      <a:pt x="114" y="1"/>
                    </a:lnTo>
                    <a:lnTo>
                      <a:pt x="116" y="1"/>
                    </a:lnTo>
                    <a:lnTo>
                      <a:pt x="117" y="2"/>
                    </a:lnTo>
                    <a:lnTo>
                      <a:pt x="119" y="2"/>
                    </a:lnTo>
                    <a:lnTo>
                      <a:pt x="121" y="3"/>
                    </a:lnTo>
                    <a:lnTo>
                      <a:pt x="123" y="4"/>
                    </a:lnTo>
                    <a:lnTo>
                      <a:pt x="124" y="5"/>
                    </a:lnTo>
                    <a:lnTo>
                      <a:pt x="126" y="6"/>
                    </a:lnTo>
                    <a:lnTo>
                      <a:pt x="128" y="6"/>
                    </a:lnTo>
                    <a:lnTo>
                      <a:pt x="130" y="8"/>
                    </a:lnTo>
                    <a:lnTo>
                      <a:pt x="132" y="9"/>
                    </a:lnTo>
                    <a:lnTo>
                      <a:pt x="134" y="10"/>
                    </a:lnTo>
                    <a:lnTo>
                      <a:pt x="135" y="11"/>
                    </a:lnTo>
                    <a:lnTo>
                      <a:pt x="137" y="13"/>
                    </a:lnTo>
                    <a:lnTo>
                      <a:pt x="138" y="14"/>
                    </a:lnTo>
                    <a:lnTo>
                      <a:pt x="140" y="15"/>
                    </a:lnTo>
                    <a:lnTo>
                      <a:pt x="141" y="17"/>
                    </a:lnTo>
                    <a:lnTo>
                      <a:pt x="144" y="22"/>
                    </a:lnTo>
                    <a:lnTo>
                      <a:pt x="145" y="27"/>
                    </a:lnTo>
                    <a:lnTo>
                      <a:pt x="146" y="32"/>
                    </a:lnTo>
                    <a:lnTo>
                      <a:pt x="146" y="36"/>
                    </a:lnTo>
                    <a:lnTo>
                      <a:pt x="145" y="40"/>
                    </a:lnTo>
                    <a:lnTo>
                      <a:pt x="145" y="43"/>
                    </a:lnTo>
                    <a:lnTo>
                      <a:pt x="144" y="45"/>
                    </a:lnTo>
                    <a:lnTo>
                      <a:pt x="144" y="46"/>
                    </a:lnTo>
                    <a:close/>
                  </a:path>
                </a:pathLst>
              </a:custGeom>
              <a:solidFill>
                <a:srgbClr val="003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Freeform 57"/>
              <p:cNvSpPr>
                <a:spLocks/>
              </p:cNvSpPr>
              <p:nvPr/>
            </p:nvSpPr>
            <p:spPr bwMode="auto">
              <a:xfrm>
                <a:off x="1930089" y="2711331"/>
                <a:ext cx="264698" cy="233159"/>
              </a:xfrm>
              <a:custGeom>
                <a:avLst/>
                <a:gdLst>
                  <a:gd name="T0" fmla="*/ 67 w 150"/>
                  <a:gd name="T1" fmla="*/ 4 h 137"/>
                  <a:gd name="T2" fmla="*/ 71 w 150"/>
                  <a:gd name="T3" fmla="*/ 5 h 137"/>
                  <a:gd name="T4" fmla="*/ 78 w 150"/>
                  <a:gd name="T5" fmla="*/ 8 h 137"/>
                  <a:gd name="T6" fmla="*/ 86 w 150"/>
                  <a:gd name="T7" fmla="*/ 11 h 137"/>
                  <a:gd name="T8" fmla="*/ 93 w 150"/>
                  <a:gd name="T9" fmla="*/ 16 h 137"/>
                  <a:gd name="T10" fmla="*/ 98 w 150"/>
                  <a:gd name="T11" fmla="*/ 24 h 137"/>
                  <a:gd name="T12" fmla="*/ 103 w 150"/>
                  <a:gd name="T13" fmla="*/ 34 h 137"/>
                  <a:gd name="T14" fmla="*/ 105 w 150"/>
                  <a:gd name="T15" fmla="*/ 46 h 137"/>
                  <a:gd name="T16" fmla="*/ 107 w 150"/>
                  <a:gd name="T17" fmla="*/ 63 h 137"/>
                  <a:gd name="T18" fmla="*/ 110 w 150"/>
                  <a:gd name="T19" fmla="*/ 76 h 137"/>
                  <a:gd name="T20" fmla="*/ 115 w 150"/>
                  <a:gd name="T21" fmla="*/ 83 h 137"/>
                  <a:gd name="T22" fmla="*/ 124 w 150"/>
                  <a:gd name="T23" fmla="*/ 78 h 137"/>
                  <a:gd name="T24" fmla="*/ 130 w 150"/>
                  <a:gd name="T25" fmla="*/ 69 h 137"/>
                  <a:gd name="T26" fmla="*/ 150 w 150"/>
                  <a:gd name="T27" fmla="*/ 75 h 137"/>
                  <a:gd name="T28" fmla="*/ 149 w 150"/>
                  <a:gd name="T29" fmla="*/ 78 h 137"/>
                  <a:gd name="T30" fmla="*/ 146 w 150"/>
                  <a:gd name="T31" fmla="*/ 86 h 137"/>
                  <a:gd name="T32" fmla="*/ 143 w 150"/>
                  <a:gd name="T33" fmla="*/ 94 h 137"/>
                  <a:gd name="T34" fmla="*/ 139 w 150"/>
                  <a:gd name="T35" fmla="*/ 100 h 137"/>
                  <a:gd name="T36" fmla="*/ 134 w 150"/>
                  <a:gd name="T37" fmla="*/ 105 h 137"/>
                  <a:gd name="T38" fmla="*/ 129 w 150"/>
                  <a:gd name="T39" fmla="*/ 110 h 137"/>
                  <a:gd name="T40" fmla="*/ 123 w 150"/>
                  <a:gd name="T41" fmla="*/ 113 h 137"/>
                  <a:gd name="T42" fmla="*/ 119 w 150"/>
                  <a:gd name="T43" fmla="*/ 115 h 137"/>
                  <a:gd name="T44" fmla="*/ 114 w 150"/>
                  <a:gd name="T45" fmla="*/ 115 h 137"/>
                  <a:gd name="T46" fmla="*/ 110 w 150"/>
                  <a:gd name="T47" fmla="*/ 115 h 137"/>
                  <a:gd name="T48" fmla="*/ 104 w 150"/>
                  <a:gd name="T49" fmla="*/ 114 h 137"/>
                  <a:gd name="T50" fmla="*/ 102 w 150"/>
                  <a:gd name="T51" fmla="*/ 115 h 137"/>
                  <a:gd name="T52" fmla="*/ 100 w 150"/>
                  <a:gd name="T53" fmla="*/ 118 h 137"/>
                  <a:gd name="T54" fmla="*/ 98 w 150"/>
                  <a:gd name="T55" fmla="*/ 122 h 137"/>
                  <a:gd name="T56" fmla="*/ 93 w 150"/>
                  <a:gd name="T57" fmla="*/ 127 h 137"/>
                  <a:gd name="T58" fmla="*/ 84 w 150"/>
                  <a:gd name="T59" fmla="*/ 132 h 137"/>
                  <a:gd name="T60" fmla="*/ 70 w 150"/>
                  <a:gd name="T61" fmla="*/ 136 h 137"/>
                  <a:gd name="T62" fmla="*/ 57 w 150"/>
                  <a:gd name="T63" fmla="*/ 137 h 137"/>
                  <a:gd name="T64" fmla="*/ 46 w 150"/>
                  <a:gd name="T65" fmla="*/ 136 h 137"/>
                  <a:gd name="T66" fmla="*/ 38 w 150"/>
                  <a:gd name="T67" fmla="*/ 134 h 137"/>
                  <a:gd name="T68" fmla="*/ 33 w 150"/>
                  <a:gd name="T69" fmla="*/ 132 h 137"/>
                  <a:gd name="T70" fmla="*/ 31 w 150"/>
                  <a:gd name="T71" fmla="*/ 128 h 137"/>
                  <a:gd name="T72" fmla="*/ 25 w 150"/>
                  <a:gd name="T73" fmla="*/ 113 h 137"/>
                  <a:gd name="T74" fmla="*/ 16 w 150"/>
                  <a:gd name="T75" fmla="*/ 91 h 137"/>
                  <a:gd name="T76" fmla="*/ 8 w 150"/>
                  <a:gd name="T77" fmla="*/ 69 h 137"/>
                  <a:gd name="T78" fmla="*/ 2 w 150"/>
                  <a:gd name="T79" fmla="*/ 51 h 137"/>
                  <a:gd name="T80" fmla="*/ 0 w 150"/>
                  <a:gd name="T81" fmla="*/ 41 h 137"/>
                  <a:gd name="T82" fmla="*/ 2 w 150"/>
                  <a:gd name="T83" fmla="*/ 29 h 137"/>
                  <a:gd name="T84" fmla="*/ 5 w 150"/>
                  <a:gd name="T85" fmla="*/ 19 h 137"/>
                  <a:gd name="T86" fmla="*/ 10 w 150"/>
                  <a:gd name="T87" fmla="*/ 12 h 137"/>
                  <a:gd name="T88" fmla="*/ 19 w 150"/>
                  <a:gd name="T89" fmla="*/ 3 h 137"/>
                  <a:gd name="T90" fmla="*/ 26 w 150"/>
                  <a:gd name="T91" fmla="*/ 0 h 137"/>
                  <a:gd name="T92" fmla="*/ 35 w 150"/>
                  <a:gd name="T93" fmla="*/ 10 h 137"/>
                  <a:gd name="T94" fmla="*/ 45 w 150"/>
                  <a:gd name="T95" fmla="*/ 12 h 137"/>
                  <a:gd name="T96" fmla="*/ 55 w 150"/>
                  <a:gd name="T97" fmla="*/ 11 h 137"/>
                  <a:gd name="T98" fmla="*/ 62 w 150"/>
                  <a:gd name="T99" fmla="*/ 7 h 137"/>
                  <a:gd name="T100" fmla="*/ 66 w 150"/>
                  <a:gd name="T101" fmla="*/ 5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50" h="137">
                    <a:moveTo>
                      <a:pt x="66" y="4"/>
                    </a:moveTo>
                    <a:lnTo>
                      <a:pt x="66" y="4"/>
                    </a:lnTo>
                    <a:lnTo>
                      <a:pt x="67" y="4"/>
                    </a:lnTo>
                    <a:lnTo>
                      <a:pt x="68" y="5"/>
                    </a:lnTo>
                    <a:lnTo>
                      <a:pt x="70" y="5"/>
                    </a:lnTo>
                    <a:lnTo>
                      <a:pt x="71" y="5"/>
                    </a:lnTo>
                    <a:lnTo>
                      <a:pt x="73" y="6"/>
                    </a:lnTo>
                    <a:lnTo>
                      <a:pt x="76" y="7"/>
                    </a:lnTo>
                    <a:lnTo>
                      <a:pt x="78" y="8"/>
                    </a:lnTo>
                    <a:lnTo>
                      <a:pt x="81" y="9"/>
                    </a:lnTo>
                    <a:lnTo>
                      <a:pt x="83" y="10"/>
                    </a:lnTo>
                    <a:lnTo>
                      <a:pt x="86" y="11"/>
                    </a:lnTo>
                    <a:lnTo>
                      <a:pt x="88" y="13"/>
                    </a:lnTo>
                    <a:lnTo>
                      <a:pt x="91" y="14"/>
                    </a:lnTo>
                    <a:lnTo>
                      <a:pt x="93" y="16"/>
                    </a:lnTo>
                    <a:lnTo>
                      <a:pt x="95" y="18"/>
                    </a:lnTo>
                    <a:lnTo>
                      <a:pt x="96" y="21"/>
                    </a:lnTo>
                    <a:lnTo>
                      <a:pt x="98" y="24"/>
                    </a:lnTo>
                    <a:lnTo>
                      <a:pt x="100" y="27"/>
                    </a:lnTo>
                    <a:lnTo>
                      <a:pt x="102" y="31"/>
                    </a:lnTo>
                    <a:lnTo>
                      <a:pt x="103" y="34"/>
                    </a:lnTo>
                    <a:lnTo>
                      <a:pt x="104" y="37"/>
                    </a:lnTo>
                    <a:lnTo>
                      <a:pt x="105" y="42"/>
                    </a:lnTo>
                    <a:lnTo>
                      <a:pt x="105" y="46"/>
                    </a:lnTo>
                    <a:lnTo>
                      <a:pt x="106" y="52"/>
                    </a:lnTo>
                    <a:lnTo>
                      <a:pt x="107" y="57"/>
                    </a:lnTo>
                    <a:lnTo>
                      <a:pt x="107" y="63"/>
                    </a:lnTo>
                    <a:lnTo>
                      <a:pt x="108" y="68"/>
                    </a:lnTo>
                    <a:lnTo>
                      <a:pt x="108" y="72"/>
                    </a:lnTo>
                    <a:lnTo>
                      <a:pt x="110" y="76"/>
                    </a:lnTo>
                    <a:lnTo>
                      <a:pt x="111" y="79"/>
                    </a:lnTo>
                    <a:lnTo>
                      <a:pt x="113" y="82"/>
                    </a:lnTo>
                    <a:lnTo>
                      <a:pt x="115" y="83"/>
                    </a:lnTo>
                    <a:lnTo>
                      <a:pt x="119" y="82"/>
                    </a:lnTo>
                    <a:lnTo>
                      <a:pt x="122" y="81"/>
                    </a:lnTo>
                    <a:lnTo>
                      <a:pt x="124" y="78"/>
                    </a:lnTo>
                    <a:lnTo>
                      <a:pt x="127" y="75"/>
                    </a:lnTo>
                    <a:lnTo>
                      <a:pt x="128" y="72"/>
                    </a:lnTo>
                    <a:lnTo>
                      <a:pt x="130" y="69"/>
                    </a:lnTo>
                    <a:lnTo>
                      <a:pt x="131" y="67"/>
                    </a:lnTo>
                    <a:lnTo>
                      <a:pt x="131" y="66"/>
                    </a:lnTo>
                    <a:lnTo>
                      <a:pt x="150" y="75"/>
                    </a:lnTo>
                    <a:lnTo>
                      <a:pt x="149" y="75"/>
                    </a:lnTo>
                    <a:lnTo>
                      <a:pt x="149" y="76"/>
                    </a:lnTo>
                    <a:lnTo>
                      <a:pt x="149" y="78"/>
                    </a:lnTo>
                    <a:lnTo>
                      <a:pt x="148" y="80"/>
                    </a:lnTo>
                    <a:lnTo>
                      <a:pt x="147" y="83"/>
                    </a:lnTo>
                    <a:lnTo>
                      <a:pt x="146" y="86"/>
                    </a:lnTo>
                    <a:lnTo>
                      <a:pt x="145" y="89"/>
                    </a:lnTo>
                    <a:lnTo>
                      <a:pt x="144" y="92"/>
                    </a:lnTo>
                    <a:lnTo>
                      <a:pt x="143" y="94"/>
                    </a:lnTo>
                    <a:lnTo>
                      <a:pt x="142" y="96"/>
                    </a:lnTo>
                    <a:lnTo>
                      <a:pt x="140" y="98"/>
                    </a:lnTo>
                    <a:lnTo>
                      <a:pt x="139" y="100"/>
                    </a:lnTo>
                    <a:lnTo>
                      <a:pt x="137" y="102"/>
                    </a:lnTo>
                    <a:lnTo>
                      <a:pt x="136" y="103"/>
                    </a:lnTo>
                    <a:lnTo>
                      <a:pt x="134" y="105"/>
                    </a:lnTo>
                    <a:lnTo>
                      <a:pt x="132" y="107"/>
                    </a:lnTo>
                    <a:lnTo>
                      <a:pt x="130" y="108"/>
                    </a:lnTo>
                    <a:lnTo>
                      <a:pt x="129" y="110"/>
                    </a:lnTo>
                    <a:lnTo>
                      <a:pt x="127" y="111"/>
                    </a:lnTo>
                    <a:lnTo>
                      <a:pt x="125" y="112"/>
                    </a:lnTo>
                    <a:lnTo>
                      <a:pt x="123" y="113"/>
                    </a:lnTo>
                    <a:lnTo>
                      <a:pt x="122" y="114"/>
                    </a:lnTo>
                    <a:lnTo>
                      <a:pt x="120" y="114"/>
                    </a:lnTo>
                    <a:lnTo>
                      <a:pt x="119" y="115"/>
                    </a:lnTo>
                    <a:lnTo>
                      <a:pt x="117" y="115"/>
                    </a:lnTo>
                    <a:lnTo>
                      <a:pt x="115" y="115"/>
                    </a:lnTo>
                    <a:lnTo>
                      <a:pt x="114" y="115"/>
                    </a:lnTo>
                    <a:lnTo>
                      <a:pt x="113" y="115"/>
                    </a:lnTo>
                    <a:lnTo>
                      <a:pt x="112" y="115"/>
                    </a:lnTo>
                    <a:lnTo>
                      <a:pt x="110" y="115"/>
                    </a:lnTo>
                    <a:lnTo>
                      <a:pt x="108" y="114"/>
                    </a:lnTo>
                    <a:lnTo>
                      <a:pt x="106" y="114"/>
                    </a:lnTo>
                    <a:lnTo>
                      <a:pt x="104" y="114"/>
                    </a:lnTo>
                    <a:lnTo>
                      <a:pt x="103" y="114"/>
                    </a:lnTo>
                    <a:lnTo>
                      <a:pt x="103" y="114"/>
                    </a:lnTo>
                    <a:lnTo>
                      <a:pt x="102" y="115"/>
                    </a:lnTo>
                    <a:lnTo>
                      <a:pt x="102" y="116"/>
                    </a:lnTo>
                    <a:lnTo>
                      <a:pt x="101" y="117"/>
                    </a:lnTo>
                    <a:lnTo>
                      <a:pt x="100" y="118"/>
                    </a:lnTo>
                    <a:lnTo>
                      <a:pt x="100" y="119"/>
                    </a:lnTo>
                    <a:lnTo>
                      <a:pt x="99" y="121"/>
                    </a:lnTo>
                    <a:lnTo>
                      <a:pt x="98" y="122"/>
                    </a:lnTo>
                    <a:lnTo>
                      <a:pt x="97" y="124"/>
                    </a:lnTo>
                    <a:lnTo>
                      <a:pt x="95" y="126"/>
                    </a:lnTo>
                    <a:lnTo>
                      <a:pt x="93" y="127"/>
                    </a:lnTo>
                    <a:lnTo>
                      <a:pt x="91" y="129"/>
                    </a:lnTo>
                    <a:lnTo>
                      <a:pt x="88" y="130"/>
                    </a:lnTo>
                    <a:lnTo>
                      <a:pt x="84" y="132"/>
                    </a:lnTo>
                    <a:lnTo>
                      <a:pt x="79" y="134"/>
                    </a:lnTo>
                    <a:lnTo>
                      <a:pt x="75" y="135"/>
                    </a:lnTo>
                    <a:lnTo>
                      <a:pt x="70" y="136"/>
                    </a:lnTo>
                    <a:lnTo>
                      <a:pt x="65" y="136"/>
                    </a:lnTo>
                    <a:lnTo>
                      <a:pt x="61" y="137"/>
                    </a:lnTo>
                    <a:lnTo>
                      <a:pt x="57" y="137"/>
                    </a:lnTo>
                    <a:lnTo>
                      <a:pt x="53" y="136"/>
                    </a:lnTo>
                    <a:lnTo>
                      <a:pt x="49" y="136"/>
                    </a:lnTo>
                    <a:lnTo>
                      <a:pt x="46" y="136"/>
                    </a:lnTo>
                    <a:lnTo>
                      <a:pt x="43" y="135"/>
                    </a:lnTo>
                    <a:lnTo>
                      <a:pt x="40" y="134"/>
                    </a:lnTo>
                    <a:lnTo>
                      <a:pt x="38" y="134"/>
                    </a:lnTo>
                    <a:lnTo>
                      <a:pt x="36" y="133"/>
                    </a:lnTo>
                    <a:lnTo>
                      <a:pt x="34" y="133"/>
                    </a:lnTo>
                    <a:lnTo>
                      <a:pt x="33" y="132"/>
                    </a:lnTo>
                    <a:lnTo>
                      <a:pt x="33" y="132"/>
                    </a:lnTo>
                    <a:lnTo>
                      <a:pt x="32" y="131"/>
                    </a:lnTo>
                    <a:lnTo>
                      <a:pt x="31" y="128"/>
                    </a:lnTo>
                    <a:lnTo>
                      <a:pt x="29" y="124"/>
                    </a:lnTo>
                    <a:lnTo>
                      <a:pt x="27" y="119"/>
                    </a:lnTo>
                    <a:lnTo>
                      <a:pt x="25" y="113"/>
                    </a:lnTo>
                    <a:lnTo>
                      <a:pt x="22" y="106"/>
                    </a:lnTo>
                    <a:lnTo>
                      <a:pt x="19" y="99"/>
                    </a:lnTo>
                    <a:lnTo>
                      <a:pt x="16" y="91"/>
                    </a:lnTo>
                    <a:lnTo>
                      <a:pt x="13" y="84"/>
                    </a:lnTo>
                    <a:lnTo>
                      <a:pt x="10" y="76"/>
                    </a:lnTo>
                    <a:lnTo>
                      <a:pt x="8" y="69"/>
                    </a:lnTo>
                    <a:lnTo>
                      <a:pt x="6" y="62"/>
                    </a:lnTo>
                    <a:lnTo>
                      <a:pt x="4" y="56"/>
                    </a:lnTo>
                    <a:lnTo>
                      <a:pt x="2" y="51"/>
                    </a:lnTo>
                    <a:lnTo>
                      <a:pt x="1" y="47"/>
                    </a:lnTo>
                    <a:lnTo>
                      <a:pt x="0" y="45"/>
                    </a:lnTo>
                    <a:lnTo>
                      <a:pt x="0" y="41"/>
                    </a:lnTo>
                    <a:lnTo>
                      <a:pt x="1" y="37"/>
                    </a:lnTo>
                    <a:lnTo>
                      <a:pt x="1" y="33"/>
                    </a:lnTo>
                    <a:lnTo>
                      <a:pt x="2" y="29"/>
                    </a:lnTo>
                    <a:lnTo>
                      <a:pt x="2" y="26"/>
                    </a:lnTo>
                    <a:lnTo>
                      <a:pt x="4" y="22"/>
                    </a:lnTo>
                    <a:lnTo>
                      <a:pt x="5" y="19"/>
                    </a:lnTo>
                    <a:lnTo>
                      <a:pt x="6" y="16"/>
                    </a:lnTo>
                    <a:lnTo>
                      <a:pt x="8" y="14"/>
                    </a:lnTo>
                    <a:lnTo>
                      <a:pt x="10" y="12"/>
                    </a:lnTo>
                    <a:lnTo>
                      <a:pt x="13" y="9"/>
                    </a:lnTo>
                    <a:lnTo>
                      <a:pt x="16" y="6"/>
                    </a:lnTo>
                    <a:lnTo>
                      <a:pt x="19" y="3"/>
                    </a:lnTo>
                    <a:lnTo>
                      <a:pt x="22" y="1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9" y="4"/>
                    </a:lnTo>
                    <a:lnTo>
                      <a:pt x="32" y="7"/>
                    </a:lnTo>
                    <a:lnTo>
                      <a:pt x="35" y="10"/>
                    </a:lnTo>
                    <a:lnTo>
                      <a:pt x="39" y="11"/>
                    </a:lnTo>
                    <a:lnTo>
                      <a:pt x="42" y="12"/>
                    </a:lnTo>
                    <a:lnTo>
                      <a:pt x="45" y="12"/>
                    </a:lnTo>
                    <a:lnTo>
                      <a:pt x="49" y="12"/>
                    </a:lnTo>
                    <a:lnTo>
                      <a:pt x="52" y="11"/>
                    </a:lnTo>
                    <a:lnTo>
                      <a:pt x="55" y="11"/>
                    </a:lnTo>
                    <a:lnTo>
                      <a:pt x="57" y="10"/>
                    </a:lnTo>
                    <a:lnTo>
                      <a:pt x="60" y="8"/>
                    </a:lnTo>
                    <a:lnTo>
                      <a:pt x="62" y="7"/>
                    </a:lnTo>
                    <a:lnTo>
                      <a:pt x="64" y="6"/>
                    </a:lnTo>
                    <a:lnTo>
                      <a:pt x="65" y="5"/>
                    </a:lnTo>
                    <a:lnTo>
                      <a:pt x="66" y="5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D87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Freeform 58"/>
              <p:cNvSpPr>
                <a:spLocks/>
              </p:cNvSpPr>
              <p:nvPr/>
            </p:nvSpPr>
            <p:spPr bwMode="auto">
              <a:xfrm>
                <a:off x="2113662" y="2571775"/>
                <a:ext cx="206465" cy="228053"/>
              </a:xfrm>
              <a:custGeom>
                <a:avLst/>
                <a:gdLst>
                  <a:gd name="T0" fmla="*/ 115 w 117"/>
                  <a:gd name="T1" fmla="*/ 19 h 134"/>
                  <a:gd name="T2" fmla="*/ 110 w 117"/>
                  <a:gd name="T3" fmla="*/ 107 h 134"/>
                  <a:gd name="T4" fmla="*/ 81 w 117"/>
                  <a:gd name="T5" fmla="*/ 107 h 134"/>
                  <a:gd name="T6" fmla="*/ 81 w 117"/>
                  <a:gd name="T7" fmla="*/ 110 h 134"/>
                  <a:gd name="T8" fmla="*/ 117 w 117"/>
                  <a:gd name="T9" fmla="*/ 113 h 134"/>
                  <a:gd name="T10" fmla="*/ 117 w 117"/>
                  <a:gd name="T11" fmla="*/ 123 h 134"/>
                  <a:gd name="T12" fmla="*/ 88 w 117"/>
                  <a:gd name="T13" fmla="*/ 134 h 134"/>
                  <a:gd name="T14" fmla="*/ 7 w 117"/>
                  <a:gd name="T15" fmla="*/ 117 h 134"/>
                  <a:gd name="T16" fmla="*/ 7 w 117"/>
                  <a:gd name="T17" fmla="*/ 112 h 134"/>
                  <a:gd name="T18" fmla="*/ 32 w 117"/>
                  <a:gd name="T19" fmla="*/ 107 h 134"/>
                  <a:gd name="T20" fmla="*/ 32 w 117"/>
                  <a:gd name="T21" fmla="*/ 103 h 134"/>
                  <a:gd name="T22" fmla="*/ 3 w 117"/>
                  <a:gd name="T23" fmla="*/ 93 h 134"/>
                  <a:gd name="T24" fmla="*/ 0 w 117"/>
                  <a:gd name="T25" fmla="*/ 2 h 134"/>
                  <a:gd name="T26" fmla="*/ 96 w 117"/>
                  <a:gd name="T27" fmla="*/ 0 h 134"/>
                  <a:gd name="T28" fmla="*/ 115 w 117"/>
                  <a:gd name="T29" fmla="*/ 19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7" h="134">
                    <a:moveTo>
                      <a:pt x="115" y="19"/>
                    </a:moveTo>
                    <a:lnTo>
                      <a:pt x="110" y="107"/>
                    </a:lnTo>
                    <a:lnTo>
                      <a:pt x="81" y="107"/>
                    </a:lnTo>
                    <a:lnTo>
                      <a:pt x="81" y="110"/>
                    </a:lnTo>
                    <a:lnTo>
                      <a:pt x="117" y="113"/>
                    </a:lnTo>
                    <a:lnTo>
                      <a:pt x="117" y="123"/>
                    </a:lnTo>
                    <a:lnTo>
                      <a:pt x="88" y="134"/>
                    </a:lnTo>
                    <a:lnTo>
                      <a:pt x="7" y="117"/>
                    </a:lnTo>
                    <a:lnTo>
                      <a:pt x="7" y="112"/>
                    </a:lnTo>
                    <a:lnTo>
                      <a:pt x="32" y="107"/>
                    </a:lnTo>
                    <a:lnTo>
                      <a:pt x="32" y="103"/>
                    </a:lnTo>
                    <a:lnTo>
                      <a:pt x="3" y="93"/>
                    </a:lnTo>
                    <a:lnTo>
                      <a:pt x="0" y="2"/>
                    </a:lnTo>
                    <a:lnTo>
                      <a:pt x="96" y="0"/>
                    </a:lnTo>
                    <a:lnTo>
                      <a:pt x="115" y="19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Freeform 59"/>
              <p:cNvSpPr>
                <a:spLocks/>
              </p:cNvSpPr>
              <p:nvPr/>
            </p:nvSpPr>
            <p:spPr bwMode="auto">
              <a:xfrm>
                <a:off x="2106604" y="2767389"/>
                <a:ext cx="181761" cy="64672"/>
              </a:xfrm>
              <a:custGeom>
                <a:avLst/>
                <a:gdLst>
                  <a:gd name="T0" fmla="*/ 103 w 103"/>
                  <a:gd name="T1" fmla="*/ 15 h 38"/>
                  <a:gd name="T2" fmla="*/ 103 w 103"/>
                  <a:gd name="T3" fmla="*/ 23 h 38"/>
                  <a:gd name="T4" fmla="*/ 63 w 103"/>
                  <a:gd name="T5" fmla="*/ 38 h 38"/>
                  <a:gd name="T6" fmla="*/ 2 w 103"/>
                  <a:gd name="T7" fmla="*/ 22 h 38"/>
                  <a:gd name="T8" fmla="*/ 0 w 103"/>
                  <a:gd name="T9" fmla="*/ 5 h 38"/>
                  <a:gd name="T10" fmla="*/ 14 w 103"/>
                  <a:gd name="T11" fmla="*/ 0 h 38"/>
                  <a:gd name="T12" fmla="*/ 103 w 103"/>
                  <a:gd name="T13" fmla="*/ 1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3" h="38">
                    <a:moveTo>
                      <a:pt x="103" y="15"/>
                    </a:moveTo>
                    <a:lnTo>
                      <a:pt x="103" y="23"/>
                    </a:lnTo>
                    <a:lnTo>
                      <a:pt x="63" y="38"/>
                    </a:lnTo>
                    <a:lnTo>
                      <a:pt x="2" y="22"/>
                    </a:lnTo>
                    <a:lnTo>
                      <a:pt x="0" y="5"/>
                    </a:lnTo>
                    <a:lnTo>
                      <a:pt x="14" y="0"/>
                    </a:lnTo>
                    <a:lnTo>
                      <a:pt x="103" y="15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0" name="Freeform 60"/>
              <p:cNvSpPr>
                <a:spLocks/>
              </p:cNvSpPr>
              <p:nvPr/>
            </p:nvSpPr>
            <p:spPr bwMode="auto">
              <a:xfrm>
                <a:off x="2106547" y="2772497"/>
                <a:ext cx="35293" cy="42548"/>
              </a:xfrm>
              <a:custGeom>
                <a:avLst/>
                <a:gdLst>
                  <a:gd name="T0" fmla="*/ 19 w 20"/>
                  <a:gd name="T1" fmla="*/ 7 h 25"/>
                  <a:gd name="T2" fmla="*/ 19 w 20"/>
                  <a:gd name="T3" fmla="*/ 8 h 25"/>
                  <a:gd name="T4" fmla="*/ 19 w 20"/>
                  <a:gd name="T5" fmla="*/ 9 h 25"/>
                  <a:gd name="T6" fmla="*/ 19 w 20"/>
                  <a:gd name="T7" fmla="*/ 9 h 25"/>
                  <a:gd name="T8" fmla="*/ 19 w 20"/>
                  <a:gd name="T9" fmla="*/ 10 h 25"/>
                  <a:gd name="T10" fmla="*/ 18 w 20"/>
                  <a:gd name="T11" fmla="*/ 12 h 25"/>
                  <a:gd name="T12" fmla="*/ 16 w 20"/>
                  <a:gd name="T13" fmla="*/ 13 h 25"/>
                  <a:gd name="T14" fmla="*/ 15 w 20"/>
                  <a:gd name="T15" fmla="*/ 14 h 25"/>
                  <a:gd name="T16" fmla="*/ 13 w 20"/>
                  <a:gd name="T17" fmla="*/ 15 h 25"/>
                  <a:gd name="T18" fmla="*/ 12 w 20"/>
                  <a:gd name="T19" fmla="*/ 16 h 25"/>
                  <a:gd name="T20" fmla="*/ 11 w 20"/>
                  <a:gd name="T21" fmla="*/ 17 h 25"/>
                  <a:gd name="T22" fmla="*/ 10 w 20"/>
                  <a:gd name="T23" fmla="*/ 17 h 25"/>
                  <a:gd name="T24" fmla="*/ 10 w 20"/>
                  <a:gd name="T25" fmla="*/ 17 h 25"/>
                  <a:gd name="T26" fmla="*/ 4 w 20"/>
                  <a:gd name="T27" fmla="*/ 25 h 25"/>
                  <a:gd name="T28" fmla="*/ 0 w 20"/>
                  <a:gd name="T29" fmla="*/ 4 h 25"/>
                  <a:gd name="T30" fmla="*/ 12 w 20"/>
                  <a:gd name="T31" fmla="*/ 0 h 25"/>
                  <a:gd name="T32" fmla="*/ 12 w 20"/>
                  <a:gd name="T33" fmla="*/ 0 h 25"/>
                  <a:gd name="T34" fmla="*/ 13 w 20"/>
                  <a:gd name="T35" fmla="*/ 1 h 25"/>
                  <a:gd name="T36" fmla="*/ 15 w 20"/>
                  <a:gd name="T37" fmla="*/ 1 h 25"/>
                  <a:gd name="T38" fmla="*/ 17 w 20"/>
                  <a:gd name="T39" fmla="*/ 2 h 25"/>
                  <a:gd name="T40" fmla="*/ 18 w 20"/>
                  <a:gd name="T41" fmla="*/ 3 h 25"/>
                  <a:gd name="T42" fmla="*/ 19 w 20"/>
                  <a:gd name="T43" fmla="*/ 4 h 25"/>
                  <a:gd name="T44" fmla="*/ 20 w 20"/>
                  <a:gd name="T45" fmla="*/ 6 h 25"/>
                  <a:gd name="T46" fmla="*/ 19 w 20"/>
                  <a:gd name="T47" fmla="*/ 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0" h="25">
                    <a:moveTo>
                      <a:pt x="19" y="7"/>
                    </a:moveTo>
                    <a:lnTo>
                      <a:pt x="19" y="8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19" y="10"/>
                    </a:lnTo>
                    <a:lnTo>
                      <a:pt x="18" y="12"/>
                    </a:lnTo>
                    <a:lnTo>
                      <a:pt x="16" y="13"/>
                    </a:lnTo>
                    <a:lnTo>
                      <a:pt x="15" y="14"/>
                    </a:lnTo>
                    <a:lnTo>
                      <a:pt x="13" y="15"/>
                    </a:lnTo>
                    <a:lnTo>
                      <a:pt x="12" y="16"/>
                    </a:lnTo>
                    <a:lnTo>
                      <a:pt x="11" y="17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4" y="25"/>
                    </a:lnTo>
                    <a:lnTo>
                      <a:pt x="0" y="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7" y="2"/>
                    </a:lnTo>
                    <a:lnTo>
                      <a:pt x="18" y="3"/>
                    </a:lnTo>
                    <a:lnTo>
                      <a:pt x="19" y="4"/>
                    </a:lnTo>
                    <a:lnTo>
                      <a:pt x="20" y="6"/>
                    </a:lnTo>
                    <a:lnTo>
                      <a:pt x="19" y="7"/>
                    </a:lnTo>
                    <a:close/>
                  </a:path>
                </a:pathLst>
              </a:custGeom>
              <a:solidFill>
                <a:srgbClr val="F2CC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Freeform 61"/>
              <p:cNvSpPr>
                <a:spLocks/>
              </p:cNvSpPr>
              <p:nvPr/>
            </p:nvSpPr>
            <p:spPr bwMode="auto">
              <a:xfrm>
                <a:off x="2150720" y="2782707"/>
                <a:ext cx="54705" cy="54460"/>
              </a:xfrm>
              <a:custGeom>
                <a:avLst/>
                <a:gdLst>
                  <a:gd name="T0" fmla="*/ 30 w 31"/>
                  <a:gd name="T1" fmla="*/ 7 h 32"/>
                  <a:gd name="T2" fmla="*/ 28 w 31"/>
                  <a:gd name="T3" fmla="*/ 12 h 32"/>
                  <a:gd name="T4" fmla="*/ 28 w 31"/>
                  <a:gd name="T5" fmla="*/ 17 h 32"/>
                  <a:gd name="T6" fmla="*/ 28 w 31"/>
                  <a:gd name="T7" fmla="*/ 21 h 32"/>
                  <a:gd name="T8" fmla="*/ 28 w 31"/>
                  <a:gd name="T9" fmla="*/ 26 h 32"/>
                  <a:gd name="T10" fmla="*/ 26 w 31"/>
                  <a:gd name="T11" fmla="*/ 30 h 32"/>
                  <a:gd name="T12" fmla="*/ 22 w 31"/>
                  <a:gd name="T13" fmla="*/ 32 h 32"/>
                  <a:gd name="T14" fmla="*/ 17 w 31"/>
                  <a:gd name="T15" fmla="*/ 30 h 32"/>
                  <a:gd name="T16" fmla="*/ 11 w 31"/>
                  <a:gd name="T17" fmla="*/ 27 h 32"/>
                  <a:gd name="T18" fmla="*/ 7 w 31"/>
                  <a:gd name="T19" fmla="*/ 24 h 32"/>
                  <a:gd name="T20" fmla="*/ 6 w 31"/>
                  <a:gd name="T21" fmla="*/ 23 h 32"/>
                  <a:gd name="T22" fmla="*/ 5 w 31"/>
                  <a:gd name="T23" fmla="*/ 21 h 32"/>
                  <a:gd name="T24" fmla="*/ 2 w 31"/>
                  <a:gd name="T25" fmla="*/ 17 h 32"/>
                  <a:gd name="T26" fmla="*/ 0 w 31"/>
                  <a:gd name="T27" fmla="*/ 14 h 32"/>
                  <a:gd name="T28" fmla="*/ 0 w 31"/>
                  <a:gd name="T29" fmla="*/ 10 h 32"/>
                  <a:gd name="T30" fmla="*/ 2 w 31"/>
                  <a:gd name="T31" fmla="*/ 2 h 32"/>
                  <a:gd name="T32" fmla="*/ 5 w 31"/>
                  <a:gd name="T33" fmla="*/ 0 h 32"/>
                  <a:gd name="T34" fmla="*/ 6 w 31"/>
                  <a:gd name="T35" fmla="*/ 2 h 32"/>
                  <a:gd name="T36" fmla="*/ 7 w 31"/>
                  <a:gd name="T37" fmla="*/ 4 h 32"/>
                  <a:gd name="T38" fmla="*/ 8 w 31"/>
                  <a:gd name="T39" fmla="*/ 6 h 32"/>
                  <a:gd name="T40" fmla="*/ 8 w 31"/>
                  <a:gd name="T41" fmla="*/ 6 h 32"/>
                  <a:gd name="T42" fmla="*/ 9 w 31"/>
                  <a:gd name="T43" fmla="*/ 5 h 32"/>
                  <a:gd name="T44" fmla="*/ 10 w 31"/>
                  <a:gd name="T45" fmla="*/ 2 h 32"/>
                  <a:gd name="T46" fmla="*/ 11 w 31"/>
                  <a:gd name="T47" fmla="*/ 0 h 32"/>
                  <a:gd name="T48" fmla="*/ 12 w 31"/>
                  <a:gd name="T49" fmla="*/ 0 h 32"/>
                  <a:gd name="T50" fmla="*/ 14 w 31"/>
                  <a:gd name="T51" fmla="*/ 0 h 32"/>
                  <a:gd name="T52" fmla="*/ 17 w 31"/>
                  <a:gd name="T53" fmla="*/ 0 h 32"/>
                  <a:gd name="T54" fmla="*/ 21 w 31"/>
                  <a:gd name="T55" fmla="*/ 1 h 32"/>
                  <a:gd name="T56" fmla="*/ 24 w 31"/>
                  <a:gd name="T57" fmla="*/ 2 h 32"/>
                  <a:gd name="T58" fmla="*/ 28 w 31"/>
                  <a:gd name="T59" fmla="*/ 3 h 32"/>
                  <a:gd name="T60" fmla="*/ 30 w 31"/>
                  <a:gd name="T61" fmla="*/ 4 h 32"/>
                  <a:gd name="T62" fmla="*/ 31 w 31"/>
                  <a:gd name="T63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1" h="32">
                    <a:moveTo>
                      <a:pt x="31" y="5"/>
                    </a:moveTo>
                    <a:lnTo>
                      <a:pt x="30" y="7"/>
                    </a:lnTo>
                    <a:lnTo>
                      <a:pt x="29" y="9"/>
                    </a:lnTo>
                    <a:lnTo>
                      <a:pt x="28" y="12"/>
                    </a:lnTo>
                    <a:lnTo>
                      <a:pt x="28" y="15"/>
                    </a:lnTo>
                    <a:lnTo>
                      <a:pt x="28" y="17"/>
                    </a:lnTo>
                    <a:lnTo>
                      <a:pt x="28" y="19"/>
                    </a:lnTo>
                    <a:lnTo>
                      <a:pt x="28" y="21"/>
                    </a:lnTo>
                    <a:lnTo>
                      <a:pt x="28" y="24"/>
                    </a:lnTo>
                    <a:lnTo>
                      <a:pt x="28" y="26"/>
                    </a:lnTo>
                    <a:lnTo>
                      <a:pt x="27" y="28"/>
                    </a:lnTo>
                    <a:lnTo>
                      <a:pt x="26" y="30"/>
                    </a:lnTo>
                    <a:lnTo>
                      <a:pt x="24" y="32"/>
                    </a:lnTo>
                    <a:lnTo>
                      <a:pt x="22" y="32"/>
                    </a:lnTo>
                    <a:lnTo>
                      <a:pt x="19" y="31"/>
                    </a:lnTo>
                    <a:lnTo>
                      <a:pt x="17" y="30"/>
                    </a:lnTo>
                    <a:lnTo>
                      <a:pt x="13" y="28"/>
                    </a:lnTo>
                    <a:lnTo>
                      <a:pt x="11" y="27"/>
                    </a:lnTo>
                    <a:lnTo>
                      <a:pt x="9" y="25"/>
                    </a:lnTo>
                    <a:lnTo>
                      <a:pt x="7" y="24"/>
                    </a:lnTo>
                    <a:lnTo>
                      <a:pt x="7" y="23"/>
                    </a:lnTo>
                    <a:lnTo>
                      <a:pt x="6" y="23"/>
                    </a:lnTo>
                    <a:lnTo>
                      <a:pt x="5" y="22"/>
                    </a:lnTo>
                    <a:lnTo>
                      <a:pt x="5" y="21"/>
                    </a:lnTo>
                    <a:lnTo>
                      <a:pt x="3" y="19"/>
                    </a:lnTo>
                    <a:lnTo>
                      <a:pt x="2" y="17"/>
                    </a:lnTo>
                    <a:lnTo>
                      <a:pt x="1" y="15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10" y="2"/>
                    </a:lnTo>
                    <a:lnTo>
                      <a:pt x="11" y="1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4" y="2"/>
                    </a:lnTo>
                    <a:lnTo>
                      <a:pt x="26" y="2"/>
                    </a:lnTo>
                    <a:lnTo>
                      <a:pt x="28" y="3"/>
                    </a:lnTo>
                    <a:lnTo>
                      <a:pt x="29" y="3"/>
                    </a:lnTo>
                    <a:lnTo>
                      <a:pt x="30" y="4"/>
                    </a:lnTo>
                    <a:lnTo>
                      <a:pt x="31" y="4"/>
                    </a:lnTo>
                    <a:lnTo>
                      <a:pt x="31" y="5"/>
                    </a:lnTo>
                    <a:close/>
                  </a:path>
                </a:pathLst>
              </a:custGeom>
              <a:solidFill>
                <a:srgbClr val="F2CC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" name="Freeform 62"/>
              <p:cNvSpPr>
                <a:spLocks/>
              </p:cNvSpPr>
              <p:nvPr/>
            </p:nvSpPr>
            <p:spPr bwMode="auto">
              <a:xfrm>
                <a:off x="1917730" y="2791216"/>
                <a:ext cx="149996" cy="129344"/>
              </a:xfrm>
              <a:custGeom>
                <a:avLst/>
                <a:gdLst>
                  <a:gd name="T0" fmla="*/ 73 w 85"/>
                  <a:gd name="T1" fmla="*/ 10 h 76"/>
                  <a:gd name="T2" fmla="*/ 76 w 85"/>
                  <a:gd name="T3" fmla="*/ 15 h 76"/>
                  <a:gd name="T4" fmla="*/ 80 w 85"/>
                  <a:gd name="T5" fmla="*/ 20 h 76"/>
                  <a:gd name="T6" fmla="*/ 82 w 85"/>
                  <a:gd name="T7" fmla="*/ 26 h 76"/>
                  <a:gd name="T8" fmla="*/ 83 w 85"/>
                  <a:gd name="T9" fmla="*/ 38 h 76"/>
                  <a:gd name="T10" fmla="*/ 85 w 85"/>
                  <a:gd name="T11" fmla="*/ 55 h 76"/>
                  <a:gd name="T12" fmla="*/ 85 w 85"/>
                  <a:gd name="T13" fmla="*/ 59 h 76"/>
                  <a:gd name="T14" fmla="*/ 84 w 85"/>
                  <a:gd name="T15" fmla="*/ 62 h 76"/>
                  <a:gd name="T16" fmla="*/ 81 w 85"/>
                  <a:gd name="T17" fmla="*/ 68 h 76"/>
                  <a:gd name="T18" fmla="*/ 76 w 85"/>
                  <a:gd name="T19" fmla="*/ 72 h 76"/>
                  <a:gd name="T20" fmla="*/ 69 w 85"/>
                  <a:gd name="T21" fmla="*/ 75 h 76"/>
                  <a:gd name="T22" fmla="*/ 64 w 85"/>
                  <a:gd name="T23" fmla="*/ 76 h 76"/>
                  <a:gd name="T24" fmla="*/ 59 w 85"/>
                  <a:gd name="T25" fmla="*/ 76 h 76"/>
                  <a:gd name="T26" fmla="*/ 54 w 85"/>
                  <a:gd name="T27" fmla="*/ 76 h 76"/>
                  <a:gd name="T28" fmla="*/ 50 w 85"/>
                  <a:gd name="T29" fmla="*/ 76 h 76"/>
                  <a:gd name="T30" fmla="*/ 47 w 85"/>
                  <a:gd name="T31" fmla="*/ 75 h 76"/>
                  <a:gd name="T32" fmla="*/ 45 w 85"/>
                  <a:gd name="T33" fmla="*/ 74 h 76"/>
                  <a:gd name="T34" fmla="*/ 44 w 85"/>
                  <a:gd name="T35" fmla="*/ 74 h 76"/>
                  <a:gd name="T36" fmla="*/ 43 w 85"/>
                  <a:gd name="T37" fmla="*/ 74 h 76"/>
                  <a:gd name="T38" fmla="*/ 40 w 85"/>
                  <a:gd name="T39" fmla="*/ 73 h 76"/>
                  <a:gd name="T40" fmla="*/ 35 w 85"/>
                  <a:gd name="T41" fmla="*/ 71 h 76"/>
                  <a:gd name="T42" fmla="*/ 29 w 85"/>
                  <a:gd name="T43" fmla="*/ 69 h 76"/>
                  <a:gd name="T44" fmla="*/ 22 w 85"/>
                  <a:gd name="T45" fmla="*/ 67 h 76"/>
                  <a:gd name="T46" fmla="*/ 15 w 85"/>
                  <a:gd name="T47" fmla="*/ 64 h 76"/>
                  <a:gd name="T48" fmla="*/ 10 w 85"/>
                  <a:gd name="T49" fmla="*/ 62 h 76"/>
                  <a:gd name="T50" fmla="*/ 6 w 85"/>
                  <a:gd name="T51" fmla="*/ 60 h 76"/>
                  <a:gd name="T52" fmla="*/ 4 w 85"/>
                  <a:gd name="T53" fmla="*/ 54 h 76"/>
                  <a:gd name="T54" fmla="*/ 1 w 85"/>
                  <a:gd name="T55" fmla="*/ 41 h 76"/>
                  <a:gd name="T56" fmla="*/ 0 w 85"/>
                  <a:gd name="T57" fmla="*/ 25 h 76"/>
                  <a:gd name="T58" fmla="*/ 1 w 85"/>
                  <a:gd name="T59" fmla="*/ 12 h 76"/>
                  <a:gd name="T60" fmla="*/ 6 w 85"/>
                  <a:gd name="T61" fmla="*/ 5 h 76"/>
                  <a:gd name="T62" fmla="*/ 10 w 85"/>
                  <a:gd name="T63" fmla="*/ 2 h 76"/>
                  <a:gd name="T64" fmla="*/ 14 w 85"/>
                  <a:gd name="T65" fmla="*/ 0 h 76"/>
                  <a:gd name="T66" fmla="*/ 17 w 85"/>
                  <a:gd name="T67" fmla="*/ 0 h 76"/>
                  <a:gd name="T68" fmla="*/ 17 w 85"/>
                  <a:gd name="T69" fmla="*/ 0 h 76"/>
                  <a:gd name="T70" fmla="*/ 19 w 85"/>
                  <a:gd name="T71" fmla="*/ 0 h 76"/>
                  <a:gd name="T72" fmla="*/ 22 w 85"/>
                  <a:gd name="T73" fmla="*/ 0 h 76"/>
                  <a:gd name="T74" fmla="*/ 26 w 85"/>
                  <a:gd name="T75" fmla="*/ 0 h 76"/>
                  <a:gd name="T76" fmla="*/ 31 w 85"/>
                  <a:gd name="T77" fmla="*/ 1 h 76"/>
                  <a:gd name="T78" fmla="*/ 37 w 85"/>
                  <a:gd name="T79" fmla="*/ 1 h 76"/>
                  <a:gd name="T80" fmla="*/ 43 w 85"/>
                  <a:gd name="T81" fmla="*/ 2 h 76"/>
                  <a:gd name="T82" fmla="*/ 48 w 85"/>
                  <a:gd name="T83" fmla="*/ 3 h 76"/>
                  <a:gd name="T84" fmla="*/ 55 w 85"/>
                  <a:gd name="T85" fmla="*/ 4 h 76"/>
                  <a:gd name="T86" fmla="*/ 61 w 85"/>
                  <a:gd name="T87" fmla="*/ 6 h 76"/>
                  <a:gd name="T88" fmla="*/ 66 w 85"/>
                  <a:gd name="T89" fmla="*/ 7 h 76"/>
                  <a:gd name="T90" fmla="*/ 69 w 85"/>
                  <a:gd name="T91" fmla="*/ 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5" h="76">
                    <a:moveTo>
                      <a:pt x="71" y="9"/>
                    </a:moveTo>
                    <a:lnTo>
                      <a:pt x="73" y="10"/>
                    </a:lnTo>
                    <a:lnTo>
                      <a:pt x="74" y="12"/>
                    </a:lnTo>
                    <a:lnTo>
                      <a:pt x="76" y="15"/>
                    </a:lnTo>
                    <a:lnTo>
                      <a:pt x="78" y="17"/>
                    </a:lnTo>
                    <a:lnTo>
                      <a:pt x="80" y="20"/>
                    </a:lnTo>
                    <a:lnTo>
                      <a:pt x="81" y="23"/>
                    </a:lnTo>
                    <a:lnTo>
                      <a:pt x="82" y="26"/>
                    </a:lnTo>
                    <a:lnTo>
                      <a:pt x="82" y="28"/>
                    </a:lnTo>
                    <a:lnTo>
                      <a:pt x="83" y="38"/>
                    </a:lnTo>
                    <a:lnTo>
                      <a:pt x="84" y="48"/>
                    </a:lnTo>
                    <a:lnTo>
                      <a:pt x="85" y="55"/>
                    </a:lnTo>
                    <a:lnTo>
                      <a:pt x="85" y="58"/>
                    </a:lnTo>
                    <a:lnTo>
                      <a:pt x="85" y="59"/>
                    </a:lnTo>
                    <a:lnTo>
                      <a:pt x="85" y="60"/>
                    </a:lnTo>
                    <a:lnTo>
                      <a:pt x="84" y="62"/>
                    </a:lnTo>
                    <a:lnTo>
                      <a:pt x="83" y="65"/>
                    </a:lnTo>
                    <a:lnTo>
                      <a:pt x="81" y="68"/>
                    </a:lnTo>
                    <a:lnTo>
                      <a:pt x="79" y="70"/>
                    </a:lnTo>
                    <a:lnTo>
                      <a:pt x="76" y="72"/>
                    </a:lnTo>
                    <a:lnTo>
                      <a:pt x="72" y="74"/>
                    </a:lnTo>
                    <a:lnTo>
                      <a:pt x="69" y="75"/>
                    </a:lnTo>
                    <a:lnTo>
                      <a:pt x="66" y="76"/>
                    </a:lnTo>
                    <a:lnTo>
                      <a:pt x="64" y="76"/>
                    </a:lnTo>
                    <a:lnTo>
                      <a:pt x="61" y="76"/>
                    </a:lnTo>
                    <a:lnTo>
                      <a:pt x="59" y="76"/>
                    </a:lnTo>
                    <a:lnTo>
                      <a:pt x="56" y="76"/>
                    </a:lnTo>
                    <a:lnTo>
                      <a:pt x="54" y="76"/>
                    </a:lnTo>
                    <a:lnTo>
                      <a:pt x="52" y="76"/>
                    </a:lnTo>
                    <a:lnTo>
                      <a:pt x="50" y="76"/>
                    </a:lnTo>
                    <a:lnTo>
                      <a:pt x="49" y="75"/>
                    </a:lnTo>
                    <a:lnTo>
                      <a:pt x="47" y="75"/>
                    </a:lnTo>
                    <a:lnTo>
                      <a:pt x="46" y="74"/>
                    </a:lnTo>
                    <a:lnTo>
                      <a:pt x="45" y="74"/>
                    </a:lnTo>
                    <a:lnTo>
                      <a:pt x="44" y="74"/>
                    </a:lnTo>
                    <a:lnTo>
                      <a:pt x="44" y="74"/>
                    </a:lnTo>
                    <a:lnTo>
                      <a:pt x="44" y="74"/>
                    </a:lnTo>
                    <a:lnTo>
                      <a:pt x="43" y="74"/>
                    </a:lnTo>
                    <a:lnTo>
                      <a:pt x="42" y="73"/>
                    </a:lnTo>
                    <a:lnTo>
                      <a:pt x="40" y="73"/>
                    </a:lnTo>
                    <a:lnTo>
                      <a:pt x="38" y="72"/>
                    </a:lnTo>
                    <a:lnTo>
                      <a:pt x="35" y="71"/>
                    </a:lnTo>
                    <a:lnTo>
                      <a:pt x="32" y="70"/>
                    </a:lnTo>
                    <a:lnTo>
                      <a:pt x="29" y="69"/>
                    </a:lnTo>
                    <a:lnTo>
                      <a:pt x="26" y="68"/>
                    </a:lnTo>
                    <a:lnTo>
                      <a:pt x="22" y="67"/>
                    </a:lnTo>
                    <a:lnTo>
                      <a:pt x="19" y="65"/>
                    </a:lnTo>
                    <a:lnTo>
                      <a:pt x="15" y="64"/>
                    </a:lnTo>
                    <a:lnTo>
                      <a:pt x="13" y="63"/>
                    </a:lnTo>
                    <a:lnTo>
                      <a:pt x="10" y="62"/>
                    </a:lnTo>
                    <a:lnTo>
                      <a:pt x="8" y="61"/>
                    </a:lnTo>
                    <a:lnTo>
                      <a:pt x="6" y="60"/>
                    </a:lnTo>
                    <a:lnTo>
                      <a:pt x="6" y="59"/>
                    </a:lnTo>
                    <a:lnTo>
                      <a:pt x="4" y="54"/>
                    </a:lnTo>
                    <a:lnTo>
                      <a:pt x="2" y="48"/>
                    </a:lnTo>
                    <a:lnTo>
                      <a:pt x="1" y="41"/>
                    </a:lnTo>
                    <a:lnTo>
                      <a:pt x="0" y="33"/>
                    </a:lnTo>
                    <a:lnTo>
                      <a:pt x="0" y="25"/>
                    </a:lnTo>
                    <a:lnTo>
                      <a:pt x="0" y="18"/>
                    </a:lnTo>
                    <a:lnTo>
                      <a:pt x="1" y="12"/>
                    </a:lnTo>
                    <a:lnTo>
                      <a:pt x="3" y="8"/>
                    </a:lnTo>
                    <a:lnTo>
                      <a:pt x="6" y="5"/>
                    </a:lnTo>
                    <a:lnTo>
                      <a:pt x="8" y="3"/>
                    </a:lnTo>
                    <a:lnTo>
                      <a:pt x="10" y="2"/>
                    </a:lnTo>
                    <a:lnTo>
                      <a:pt x="12" y="1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31" y="1"/>
                    </a:lnTo>
                    <a:lnTo>
                      <a:pt x="34" y="1"/>
                    </a:lnTo>
                    <a:lnTo>
                      <a:pt x="37" y="1"/>
                    </a:lnTo>
                    <a:lnTo>
                      <a:pt x="40" y="1"/>
                    </a:lnTo>
                    <a:lnTo>
                      <a:pt x="43" y="2"/>
                    </a:lnTo>
                    <a:lnTo>
                      <a:pt x="46" y="2"/>
                    </a:lnTo>
                    <a:lnTo>
                      <a:pt x="48" y="3"/>
                    </a:lnTo>
                    <a:lnTo>
                      <a:pt x="51" y="3"/>
                    </a:lnTo>
                    <a:lnTo>
                      <a:pt x="55" y="4"/>
                    </a:lnTo>
                    <a:lnTo>
                      <a:pt x="58" y="5"/>
                    </a:lnTo>
                    <a:lnTo>
                      <a:pt x="61" y="6"/>
                    </a:lnTo>
                    <a:lnTo>
                      <a:pt x="63" y="7"/>
                    </a:lnTo>
                    <a:lnTo>
                      <a:pt x="66" y="7"/>
                    </a:lnTo>
                    <a:lnTo>
                      <a:pt x="67" y="8"/>
                    </a:lnTo>
                    <a:lnTo>
                      <a:pt x="69" y="9"/>
                    </a:lnTo>
                    <a:lnTo>
                      <a:pt x="71" y="9"/>
                    </a:lnTo>
                    <a:close/>
                  </a:path>
                </a:pathLst>
              </a:custGeom>
              <a:solidFill>
                <a:srgbClr val="59A3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3" name="Freeform 63"/>
              <p:cNvSpPr>
                <a:spLocks/>
              </p:cNvSpPr>
              <p:nvPr/>
            </p:nvSpPr>
            <p:spPr bwMode="auto">
              <a:xfrm>
                <a:off x="1940675" y="2823553"/>
                <a:ext cx="63528" cy="125940"/>
              </a:xfrm>
              <a:custGeom>
                <a:avLst/>
                <a:gdLst>
                  <a:gd name="T0" fmla="*/ 25 w 36"/>
                  <a:gd name="T1" fmla="*/ 5 h 74"/>
                  <a:gd name="T2" fmla="*/ 36 w 36"/>
                  <a:gd name="T3" fmla="*/ 74 h 74"/>
                  <a:gd name="T4" fmla="*/ 11 w 36"/>
                  <a:gd name="T5" fmla="*/ 74 h 74"/>
                  <a:gd name="T6" fmla="*/ 0 w 36"/>
                  <a:gd name="T7" fmla="*/ 3 h 74"/>
                  <a:gd name="T8" fmla="*/ 0 w 36"/>
                  <a:gd name="T9" fmla="*/ 3 h 74"/>
                  <a:gd name="T10" fmla="*/ 0 w 36"/>
                  <a:gd name="T11" fmla="*/ 3 h 74"/>
                  <a:gd name="T12" fmla="*/ 0 w 36"/>
                  <a:gd name="T13" fmla="*/ 2 h 74"/>
                  <a:gd name="T14" fmla="*/ 0 w 36"/>
                  <a:gd name="T15" fmla="*/ 2 h 74"/>
                  <a:gd name="T16" fmla="*/ 1 w 36"/>
                  <a:gd name="T17" fmla="*/ 1 h 74"/>
                  <a:gd name="T18" fmla="*/ 3 w 36"/>
                  <a:gd name="T19" fmla="*/ 1 h 74"/>
                  <a:gd name="T20" fmla="*/ 5 w 36"/>
                  <a:gd name="T21" fmla="*/ 0 h 74"/>
                  <a:gd name="T22" fmla="*/ 8 w 36"/>
                  <a:gd name="T23" fmla="*/ 0 h 74"/>
                  <a:gd name="T24" fmla="*/ 11 w 36"/>
                  <a:gd name="T25" fmla="*/ 0 h 74"/>
                  <a:gd name="T26" fmla="*/ 15 w 36"/>
                  <a:gd name="T27" fmla="*/ 1 h 74"/>
                  <a:gd name="T28" fmla="*/ 18 w 36"/>
                  <a:gd name="T29" fmla="*/ 2 h 74"/>
                  <a:gd name="T30" fmla="*/ 20 w 36"/>
                  <a:gd name="T31" fmla="*/ 2 h 74"/>
                  <a:gd name="T32" fmla="*/ 22 w 36"/>
                  <a:gd name="T33" fmla="*/ 3 h 74"/>
                  <a:gd name="T34" fmla="*/ 24 w 36"/>
                  <a:gd name="T35" fmla="*/ 4 h 74"/>
                  <a:gd name="T36" fmla="*/ 25 w 36"/>
                  <a:gd name="T37" fmla="*/ 5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6" h="74">
                    <a:moveTo>
                      <a:pt x="25" y="5"/>
                    </a:moveTo>
                    <a:lnTo>
                      <a:pt x="36" y="74"/>
                    </a:lnTo>
                    <a:lnTo>
                      <a:pt x="11" y="74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2" y="3"/>
                    </a:lnTo>
                    <a:lnTo>
                      <a:pt x="24" y="4"/>
                    </a:lnTo>
                    <a:lnTo>
                      <a:pt x="25" y="5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4" name="Freeform 64"/>
              <p:cNvSpPr>
                <a:spLocks/>
              </p:cNvSpPr>
              <p:nvPr/>
            </p:nvSpPr>
            <p:spPr bwMode="auto">
              <a:xfrm>
                <a:off x="1938907" y="2692608"/>
                <a:ext cx="379402" cy="170189"/>
              </a:xfrm>
              <a:custGeom>
                <a:avLst/>
                <a:gdLst>
                  <a:gd name="T0" fmla="*/ 106 w 215"/>
                  <a:gd name="T1" fmla="*/ 93 h 100"/>
                  <a:gd name="T2" fmla="*/ 118 w 215"/>
                  <a:gd name="T3" fmla="*/ 91 h 100"/>
                  <a:gd name="T4" fmla="*/ 124 w 215"/>
                  <a:gd name="T5" fmla="*/ 82 h 100"/>
                  <a:gd name="T6" fmla="*/ 113 w 215"/>
                  <a:gd name="T7" fmla="*/ 77 h 100"/>
                  <a:gd name="T8" fmla="*/ 129 w 215"/>
                  <a:gd name="T9" fmla="*/ 76 h 100"/>
                  <a:gd name="T10" fmla="*/ 123 w 215"/>
                  <a:gd name="T11" fmla="*/ 92 h 100"/>
                  <a:gd name="T12" fmla="*/ 107 w 215"/>
                  <a:gd name="T13" fmla="*/ 100 h 100"/>
                  <a:gd name="T14" fmla="*/ 99 w 215"/>
                  <a:gd name="T15" fmla="*/ 91 h 100"/>
                  <a:gd name="T16" fmla="*/ 92 w 215"/>
                  <a:gd name="T17" fmla="*/ 48 h 100"/>
                  <a:gd name="T18" fmla="*/ 82 w 215"/>
                  <a:gd name="T19" fmla="*/ 31 h 100"/>
                  <a:gd name="T20" fmla="*/ 63 w 215"/>
                  <a:gd name="T21" fmla="*/ 21 h 100"/>
                  <a:gd name="T22" fmla="*/ 48 w 215"/>
                  <a:gd name="T23" fmla="*/ 29 h 100"/>
                  <a:gd name="T24" fmla="*/ 34 w 215"/>
                  <a:gd name="T25" fmla="*/ 30 h 100"/>
                  <a:gd name="T26" fmla="*/ 23 w 215"/>
                  <a:gd name="T27" fmla="*/ 24 h 100"/>
                  <a:gd name="T28" fmla="*/ 4 w 215"/>
                  <a:gd name="T29" fmla="*/ 45 h 100"/>
                  <a:gd name="T30" fmla="*/ 0 w 215"/>
                  <a:gd name="T31" fmla="*/ 43 h 100"/>
                  <a:gd name="T32" fmla="*/ 7 w 215"/>
                  <a:gd name="T33" fmla="*/ 26 h 100"/>
                  <a:gd name="T34" fmla="*/ 20 w 215"/>
                  <a:gd name="T35" fmla="*/ 17 h 100"/>
                  <a:gd name="T36" fmla="*/ 24 w 215"/>
                  <a:gd name="T37" fmla="*/ 18 h 100"/>
                  <a:gd name="T38" fmla="*/ 34 w 215"/>
                  <a:gd name="T39" fmla="*/ 25 h 100"/>
                  <a:gd name="T40" fmla="*/ 44 w 215"/>
                  <a:gd name="T41" fmla="*/ 25 h 100"/>
                  <a:gd name="T42" fmla="*/ 54 w 215"/>
                  <a:gd name="T43" fmla="*/ 21 h 100"/>
                  <a:gd name="T44" fmla="*/ 52 w 215"/>
                  <a:gd name="T45" fmla="*/ 11 h 100"/>
                  <a:gd name="T46" fmla="*/ 57 w 215"/>
                  <a:gd name="T47" fmla="*/ 5 h 100"/>
                  <a:gd name="T48" fmla="*/ 68 w 215"/>
                  <a:gd name="T49" fmla="*/ 18 h 100"/>
                  <a:gd name="T50" fmla="*/ 85 w 215"/>
                  <a:gd name="T51" fmla="*/ 27 h 100"/>
                  <a:gd name="T52" fmla="*/ 95 w 215"/>
                  <a:gd name="T53" fmla="*/ 41 h 100"/>
                  <a:gd name="T54" fmla="*/ 102 w 215"/>
                  <a:gd name="T55" fmla="*/ 49 h 100"/>
                  <a:gd name="T56" fmla="*/ 119 w 215"/>
                  <a:gd name="T57" fmla="*/ 47 h 100"/>
                  <a:gd name="T58" fmla="*/ 169 w 215"/>
                  <a:gd name="T59" fmla="*/ 55 h 100"/>
                  <a:gd name="T60" fmla="*/ 191 w 215"/>
                  <a:gd name="T61" fmla="*/ 56 h 100"/>
                  <a:gd name="T62" fmla="*/ 205 w 215"/>
                  <a:gd name="T63" fmla="*/ 51 h 100"/>
                  <a:gd name="T64" fmla="*/ 213 w 215"/>
                  <a:gd name="T65" fmla="*/ 51 h 100"/>
                  <a:gd name="T66" fmla="*/ 198 w 215"/>
                  <a:gd name="T67" fmla="*/ 56 h 100"/>
                  <a:gd name="T68" fmla="*/ 191 w 215"/>
                  <a:gd name="T69" fmla="*/ 59 h 100"/>
                  <a:gd name="T70" fmla="*/ 161 w 215"/>
                  <a:gd name="T71" fmla="*/ 74 h 100"/>
                  <a:gd name="T72" fmla="*/ 173 w 215"/>
                  <a:gd name="T73" fmla="*/ 58 h 100"/>
                  <a:gd name="T74" fmla="*/ 121 w 215"/>
                  <a:gd name="T75" fmla="*/ 49 h 100"/>
                  <a:gd name="T76" fmla="*/ 103 w 215"/>
                  <a:gd name="T77" fmla="*/ 50 h 100"/>
                  <a:gd name="T78" fmla="*/ 100 w 215"/>
                  <a:gd name="T79" fmla="*/ 65 h 100"/>
                  <a:gd name="T80" fmla="*/ 108 w 215"/>
                  <a:gd name="T81" fmla="*/ 58 h 100"/>
                  <a:gd name="T82" fmla="*/ 101 w 215"/>
                  <a:gd name="T83" fmla="*/ 60 h 100"/>
                  <a:gd name="T84" fmla="*/ 111 w 215"/>
                  <a:gd name="T85" fmla="*/ 51 h 100"/>
                  <a:gd name="T86" fmla="*/ 103 w 215"/>
                  <a:gd name="T87" fmla="*/ 54 h 100"/>
                  <a:gd name="T88" fmla="*/ 99 w 215"/>
                  <a:gd name="T89" fmla="*/ 55 h 100"/>
                  <a:gd name="T90" fmla="*/ 108 w 215"/>
                  <a:gd name="T91" fmla="*/ 50 h 100"/>
                  <a:gd name="T92" fmla="*/ 111 w 215"/>
                  <a:gd name="T93" fmla="*/ 51 h 100"/>
                  <a:gd name="T94" fmla="*/ 110 w 215"/>
                  <a:gd name="T95" fmla="*/ 54 h 100"/>
                  <a:gd name="T96" fmla="*/ 109 w 215"/>
                  <a:gd name="T97" fmla="*/ 56 h 100"/>
                  <a:gd name="T98" fmla="*/ 109 w 215"/>
                  <a:gd name="T99" fmla="*/ 60 h 100"/>
                  <a:gd name="T100" fmla="*/ 114 w 215"/>
                  <a:gd name="T101" fmla="*/ 66 h 100"/>
                  <a:gd name="T102" fmla="*/ 122 w 215"/>
                  <a:gd name="T103" fmla="*/ 57 h 100"/>
                  <a:gd name="T104" fmla="*/ 128 w 215"/>
                  <a:gd name="T105" fmla="*/ 61 h 100"/>
                  <a:gd name="T106" fmla="*/ 130 w 215"/>
                  <a:gd name="T107" fmla="*/ 62 h 100"/>
                  <a:gd name="T108" fmla="*/ 125 w 215"/>
                  <a:gd name="T109" fmla="*/ 63 h 100"/>
                  <a:gd name="T110" fmla="*/ 126 w 215"/>
                  <a:gd name="T111" fmla="*/ 69 h 100"/>
                  <a:gd name="T112" fmla="*/ 123 w 215"/>
                  <a:gd name="T113" fmla="*/ 72 h 100"/>
                  <a:gd name="T114" fmla="*/ 106 w 215"/>
                  <a:gd name="T115" fmla="*/ 67 h 100"/>
                  <a:gd name="T116" fmla="*/ 111 w 215"/>
                  <a:gd name="T117" fmla="*/ 77 h 100"/>
                  <a:gd name="T118" fmla="*/ 102 w 215"/>
                  <a:gd name="T119" fmla="*/ 79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15" h="100">
                    <a:moveTo>
                      <a:pt x="112" y="85"/>
                    </a:moveTo>
                    <a:lnTo>
                      <a:pt x="103" y="83"/>
                    </a:lnTo>
                    <a:lnTo>
                      <a:pt x="103" y="84"/>
                    </a:lnTo>
                    <a:lnTo>
                      <a:pt x="103" y="86"/>
                    </a:lnTo>
                    <a:lnTo>
                      <a:pt x="104" y="88"/>
                    </a:lnTo>
                    <a:lnTo>
                      <a:pt x="104" y="89"/>
                    </a:lnTo>
                    <a:lnTo>
                      <a:pt x="105" y="91"/>
                    </a:lnTo>
                    <a:lnTo>
                      <a:pt x="106" y="93"/>
                    </a:lnTo>
                    <a:lnTo>
                      <a:pt x="107" y="94"/>
                    </a:lnTo>
                    <a:lnTo>
                      <a:pt x="109" y="95"/>
                    </a:lnTo>
                    <a:lnTo>
                      <a:pt x="110" y="96"/>
                    </a:lnTo>
                    <a:lnTo>
                      <a:pt x="112" y="95"/>
                    </a:lnTo>
                    <a:lnTo>
                      <a:pt x="114" y="95"/>
                    </a:lnTo>
                    <a:lnTo>
                      <a:pt x="115" y="94"/>
                    </a:lnTo>
                    <a:lnTo>
                      <a:pt x="117" y="93"/>
                    </a:lnTo>
                    <a:lnTo>
                      <a:pt x="118" y="91"/>
                    </a:lnTo>
                    <a:lnTo>
                      <a:pt x="120" y="90"/>
                    </a:lnTo>
                    <a:lnTo>
                      <a:pt x="120" y="88"/>
                    </a:lnTo>
                    <a:lnTo>
                      <a:pt x="112" y="85"/>
                    </a:lnTo>
                    <a:lnTo>
                      <a:pt x="112" y="82"/>
                    </a:lnTo>
                    <a:lnTo>
                      <a:pt x="122" y="85"/>
                    </a:lnTo>
                    <a:lnTo>
                      <a:pt x="122" y="85"/>
                    </a:lnTo>
                    <a:lnTo>
                      <a:pt x="123" y="83"/>
                    </a:lnTo>
                    <a:lnTo>
                      <a:pt x="124" y="82"/>
                    </a:lnTo>
                    <a:lnTo>
                      <a:pt x="125" y="81"/>
                    </a:lnTo>
                    <a:lnTo>
                      <a:pt x="123" y="81"/>
                    </a:lnTo>
                    <a:lnTo>
                      <a:pt x="122" y="80"/>
                    </a:lnTo>
                    <a:lnTo>
                      <a:pt x="120" y="80"/>
                    </a:lnTo>
                    <a:lnTo>
                      <a:pt x="118" y="79"/>
                    </a:lnTo>
                    <a:lnTo>
                      <a:pt x="116" y="78"/>
                    </a:lnTo>
                    <a:lnTo>
                      <a:pt x="115" y="78"/>
                    </a:lnTo>
                    <a:lnTo>
                      <a:pt x="113" y="77"/>
                    </a:lnTo>
                    <a:lnTo>
                      <a:pt x="112" y="77"/>
                    </a:lnTo>
                    <a:lnTo>
                      <a:pt x="113" y="74"/>
                    </a:lnTo>
                    <a:lnTo>
                      <a:pt x="124" y="77"/>
                    </a:lnTo>
                    <a:lnTo>
                      <a:pt x="124" y="77"/>
                    </a:lnTo>
                    <a:lnTo>
                      <a:pt x="124" y="77"/>
                    </a:lnTo>
                    <a:lnTo>
                      <a:pt x="124" y="76"/>
                    </a:lnTo>
                    <a:lnTo>
                      <a:pt x="124" y="76"/>
                    </a:lnTo>
                    <a:lnTo>
                      <a:pt x="129" y="76"/>
                    </a:lnTo>
                    <a:lnTo>
                      <a:pt x="129" y="78"/>
                    </a:lnTo>
                    <a:lnTo>
                      <a:pt x="128" y="80"/>
                    </a:lnTo>
                    <a:lnTo>
                      <a:pt x="128" y="82"/>
                    </a:lnTo>
                    <a:lnTo>
                      <a:pt x="127" y="84"/>
                    </a:lnTo>
                    <a:lnTo>
                      <a:pt x="126" y="86"/>
                    </a:lnTo>
                    <a:lnTo>
                      <a:pt x="125" y="88"/>
                    </a:lnTo>
                    <a:lnTo>
                      <a:pt x="124" y="90"/>
                    </a:lnTo>
                    <a:lnTo>
                      <a:pt x="123" y="92"/>
                    </a:lnTo>
                    <a:lnTo>
                      <a:pt x="121" y="94"/>
                    </a:lnTo>
                    <a:lnTo>
                      <a:pt x="120" y="95"/>
                    </a:lnTo>
                    <a:lnTo>
                      <a:pt x="118" y="97"/>
                    </a:lnTo>
                    <a:lnTo>
                      <a:pt x="116" y="98"/>
                    </a:lnTo>
                    <a:lnTo>
                      <a:pt x="114" y="99"/>
                    </a:lnTo>
                    <a:lnTo>
                      <a:pt x="112" y="100"/>
                    </a:lnTo>
                    <a:lnTo>
                      <a:pt x="110" y="100"/>
                    </a:lnTo>
                    <a:lnTo>
                      <a:pt x="107" y="100"/>
                    </a:lnTo>
                    <a:lnTo>
                      <a:pt x="105" y="99"/>
                    </a:lnTo>
                    <a:lnTo>
                      <a:pt x="104" y="99"/>
                    </a:lnTo>
                    <a:lnTo>
                      <a:pt x="103" y="98"/>
                    </a:lnTo>
                    <a:lnTo>
                      <a:pt x="102" y="97"/>
                    </a:lnTo>
                    <a:lnTo>
                      <a:pt x="101" y="95"/>
                    </a:lnTo>
                    <a:lnTo>
                      <a:pt x="100" y="94"/>
                    </a:lnTo>
                    <a:lnTo>
                      <a:pt x="100" y="92"/>
                    </a:lnTo>
                    <a:lnTo>
                      <a:pt x="99" y="91"/>
                    </a:lnTo>
                    <a:lnTo>
                      <a:pt x="95" y="63"/>
                    </a:lnTo>
                    <a:lnTo>
                      <a:pt x="95" y="61"/>
                    </a:lnTo>
                    <a:lnTo>
                      <a:pt x="95" y="59"/>
                    </a:lnTo>
                    <a:lnTo>
                      <a:pt x="94" y="56"/>
                    </a:lnTo>
                    <a:lnTo>
                      <a:pt x="94" y="54"/>
                    </a:lnTo>
                    <a:lnTo>
                      <a:pt x="93" y="52"/>
                    </a:lnTo>
                    <a:lnTo>
                      <a:pt x="93" y="50"/>
                    </a:lnTo>
                    <a:lnTo>
                      <a:pt x="92" y="48"/>
                    </a:lnTo>
                    <a:lnTo>
                      <a:pt x="91" y="46"/>
                    </a:lnTo>
                    <a:lnTo>
                      <a:pt x="91" y="44"/>
                    </a:lnTo>
                    <a:lnTo>
                      <a:pt x="89" y="42"/>
                    </a:lnTo>
                    <a:lnTo>
                      <a:pt x="88" y="40"/>
                    </a:lnTo>
                    <a:lnTo>
                      <a:pt x="87" y="37"/>
                    </a:lnTo>
                    <a:lnTo>
                      <a:pt x="85" y="35"/>
                    </a:lnTo>
                    <a:lnTo>
                      <a:pt x="83" y="33"/>
                    </a:lnTo>
                    <a:lnTo>
                      <a:pt x="82" y="31"/>
                    </a:lnTo>
                    <a:lnTo>
                      <a:pt x="80" y="29"/>
                    </a:lnTo>
                    <a:lnTo>
                      <a:pt x="77" y="28"/>
                    </a:lnTo>
                    <a:lnTo>
                      <a:pt x="75" y="26"/>
                    </a:lnTo>
                    <a:lnTo>
                      <a:pt x="73" y="25"/>
                    </a:lnTo>
                    <a:lnTo>
                      <a:pt x="71" y="24"/>
                    </a:lnTo>
                    <a:lnTo>
                      <a:pt x="68" y="23"/>
                    </a:lnTo>
                    <a:lnTo>
                      <a:pt x="66" y="22"/>
                    </a:lnTo>
                    <a:lnTo>
                      <a:pt x="63" y="21"/>
                    </a:lnTo>
                    <a:lnTo>
                      <a:pt x="60" y="21"/>
                    </a:lnTo>
                    <a:lnTo>
                      <a:pt x="59" y="22"/>
                    </a:lnTo>
                    <a:lnTo>
                      <a:pt x="57" y="24"/>
                    </a:lnTo>
                    <a:lnTo>
                      <a:pt x="56" y="25"/>
                    </a:lnTo>
                    <a:lnTo>
                      <a:pt x="54" y="26"/>
                    </a:lnTo>
                    <a:lnTo>
                      <a:pt x="53" y="27"/>
                    </a:lnTo>
                    <a:lnTo>
                      <a:pt x="51" y="28"/>
                    </a:lnTo>
                    <a:lnTo>
                      <a:pt x="48" y="29"/>
                    </a:lnTo>
                    <a:lnTo>
                      <a:pt x="45" y="30"/>
                    </a:lnTo>
                    <a:lnTo>
                      <a:pt x="43" y="30"/>
                    </a:lnTo>
                    <a:lnTo>
                      <a:pt x="42" y="30"/>
                    </a:lnTo>
                    <a:lnTo>
                      <a:pt x="40" y="30"/>
                    </a:lnTo>
                    <a:lnTo>
                      <a:pt x="38" y="30"/>
                    </a:lnTo>
                    <a:lnTo>
                      <a:pt x="37" y="30"/>
                    </a:lnTo>
                    <a:lnTo>
                      <a:pt x="35" y="30"/>
                    </a:lnTo>
                    <a:lnTo>
                      <a:pt x="34" y="30"/>
                    </a:lnTo>
                    <a:lnTo>
                      <a:pt x="32" y="29"/>
                    </a:lnTo>
                    <a:lnTo>
                      <a:pt x="31" y="29"/>
                    </a:lnTo>
                    <a:lnTo>
                      <a:pt x="29" y="28"/>
                    </a:lnTo>
                    <a:lnTo>
                      <a:pt x="28" y="27"/>
                    </a:lnTo>
                    <a:lnTo>
                      <a:pt x="26" y="26"/>
                    </a:lnTo>
                    <a:lnTo>
                      <a:pt x="25" y="26"/>
                    </a:lnTo>
                    <a:lnTo>
                      <a:pt x="24" y="25"/>
                    </a:lnTo>
                    <a:lnTo>
                      <a:pt x="23" y="24"/>
                    </a:lnTo>
                    <a:lnTo>
                      <a:pt x="21" y="23"/>
                    </a:lnTo>
                    <a:lnTo>
                      <a:pt x="17" y="25"/>
                    </a:lnTo>
                    <a:lnTo>
                      <a:pt x="14" y="27"/>
                    </a:lnTo>
                    <a:lnTo>
                      <a:pt x="11" y="30"/>
                    </a:lnTo>
                    <a:lnTo>
                      <a:pt x="8" y="34"/>
                    </a:lnTo>
                    <a:lnTo>
                      <a:pt x="6" y="37"/>
                    </a:lnTo>
                    <a:lnTo>
                      <a:pt x="5" y="41"/>
                    </a:lnTo>
                    <a:lnTo>
                      <a:pt x="4" y="45"/>
                    </a:lnTo>
                    <a:lnTo>
                      <a:pt x="3" y="50"/>
                    </a:lnTo>
                    <a:lnTo>
                      <a:pt x="3" y="53"/>
                    </a:lnTo>
                    <a:lnTo>
                      <a:pt x="3" y="56"/>
                    </a:lnTo>
                    <a:lnTo>
                      <a:pt x="2" y="58"/>
                    </a:lnTo>
                    <a:lnTo>
                      <a:pt x="2" y="59"/>
                    </a:lnTo>
                    <a:lnTo>
                      <a:pt x="1" y="54"/>
                    </a:lnTo>
                    <a:lnTo>
                      <a:pt x="0" y="48"/>
                    </a:lnTo>
                    <a:lnTo>
                      <a:pt x="0" y="43"/>
                    </a:lnTo>
                    <a:lnTo>
                      <a:pt x="1" y="38"/>
                    </a:lnTo>
                    <a:lnTo>
                      <a:pt x="2" y="36"/>
                    </a:lnTo>
                    <a:lnTo>
                      <a:pt x="2" y="34"/>
                    </a:lnTo>
                    <a:lnTo>
                      <a:pt x="3" y="32"/>
                    </a:lnTo>
                    <a:lnTo>
                      <a:pt x="4" y="31"/>
                    </a:lnTo>
                    <a:lnTo>
                      <a:pt x="5" y="29"/>
                    </a:lnTo>
                    <a:lnTo>
                      <a:pt x="6" y="28"/>
                    </a:lnTo>
                    <a:lnTo>
                      <a:pt x="7" y="26"/>
                    </a:lnTo>
                    <a:lnTo>
                      <a:pt x="9" y="25"/>
                    </a:lnTo>
                    <a:lnTo>
                      <a:pt x="10" y="24"/>
                    </a:lnTo>
                    <a:lnTo>
                      <a:pt x="12" y="22"/>
                    </a:lnTo>
                    <a:lnTo>
                      <a:pt x="13" y="21"/>
                    </a:lnTo>
                    <a:lnTo>
                      <a:pt x="15" y="20"/>
                    </a:lnTo>
                    <a:lnTo>
                      <a:pt x="16" y="19"/>
                    </a:lnTo>
                    <a:lnTo>
                      <a:pt x="18" y="18"/>
                    </a:lnTo>
                    <a:lnTo>
                      <a:pt x="20" y="17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3" y="16"/>
                    </a:lnTo>
                    <a:lnTo>
                      <a:pt x="23" y="17"/>
                    </a:lnTo>
                    <a:lnTo>
                      <a:pt x="24" y="17"/>
                    </a:lnTo>
                    <a:lnTo>
                      <a:pt x="24" y="18"/>
                    </a:lnTo>
                    <a:lnTo>
                      <a:pt x="25" y="19"/>
                    </a:lnTo>
                    <a:lnTo>
                      <a:pt x="27" y="20"/>
                    </a:lnTo>
                    <a:lnTo>
                      <a:pt x="28" y="21"/>
                    </a:lnTo>
                    <a:lnTo>
                      <a:pt x="30" y="22"/>
                    </a:lnTo>
                    <a:lnTo>
                      <a:pt x="31" y="23"/>
                    </a:lnTo>
                    <a:lnTo>
                      <a:pt x="32" y="24"/>
                    </a:lnTo>
                    <a:lnTo>
                      <a:pt x="33" y="24"/>
                    </a:lnTo>
                    <a:lnTo>
                      <a:pt x="34" y="25"/>
                    </a:lnTo>
                    <a:lnTo>
                      <a:pt x="35" y="25"/>
                    </a:lnTo>
                    <a:lnTo>
                      <a:pt x="36" y="25"/>
                    </a:lnTo>
                    <a:lnTo>
                      <a:pt x="37" y="25"/>
                    </a:lnTo>
                    <a:lnTo>
                      <a:pt x="39" y="25"/>
                    </a:lnTo>
                    <a:lnTo>
                      <a:pt x="40" y="25"/>
                    </a:lnTo>
                    <a:lnTo>
                      <a:pt x="41" y="25"/>
                    </a:lnTo>
                    <a:lnTo>
                      <a:pt x="43" y="25"/>
                    </a:lnTo>
                    <a:lnTo>
                      <a:pt x="44" y="25"/>
                    </a:lnTo>
                    <a:lnTo>
                      <a:pt x="46" y="25"/>
                    </a:lnTo>
                    <a:lnTo>
                      <a:pt x="47" y="25"/>
                    </a:lnTo>
                    <a:lnTo>
                      <a:pt x="48" y="24"/>
                    </a:lnTo>
                    <a:lnTo>
                      <a:pt x="50" y="24"/>
                    </a:lnTo>
                    <a:lnTo>
                      <a:pt x="51" y="23"/>
                    </a:lnTo>
                    <a:lnTo>
                      <a:pt x="52" y="23"/>
                    </a:lnTo>
                    <a:lnTo>
                      <a:pt x="53" y="22"/>
                    </a:lnTo>
                    <a:lnTo>
                      <a:pt x="54" y="21"/>
                    </a:lnTo>
                    <a:lnTo>
                      <a:pt x="55" y="20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54" y="19"/>
                    </a:lnTo>
                    <a:lnTo>
                      <a:pt x="53" y="19"/>
                    </a:lnTo>
                    <a:lnTo>
                      <a:pt x="53" y="16"/>
                    </a:lnTo>
                    <a:lnTo>
                      <a:pt x="52" y="14"/>
                    </a:lnTo>
                    <a:lnTo>
                      <a:pt x="52" y="11"/>
                    </a:lnTo>
                    <a:lnTo>
                      <a:pt x="52" y="9"/>
                    </a:lnTo>
                    <a:lnTo>
                      <a:pt x="53" y="6"/>
                    </a:lnTo>
                    <a:lnTo>
                      <a:pt x="54" y="4"/>
                    </a:lnTo>
                    <a:lnTo>
                      <a:pt x="55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2"/>
                    </a:lnTo>
                    <a:lnTo>
                      <a:pt x="57" y="5"/>
                    </a:lnTo>
                    <a:lnTo>
                      <a:pt x="56" y="8"/>
                    </a:lnTo>
                    <a:lnTo>
                      <a:pt x="57" y="11"/>
                    </a:lnTo>
                    <a:lnTo>
                      <a:pt x="57" y="14"/>
                    </a:lnTo>
                    <a:lnTo>
                      <a:pt x="59" y="16"/>
                    </a:lnTo>
                    <a:lnTo>
                      <a:pt x="61" y="17"/>
                    </a:lnTo>
                    <a:lnTo>
                      <a:pt x="63" y="17"/>
                    </a:lnTo>
                    <a:lnTo>
                      <a:pt x="66" y="18"/>
                    </a:lnTo>
                    <a:lnTo>
                      <a:pt x="68" y="18"/>
                    </a:lnTo>
                    <a:lnTo>
                      <a:pt x="71" y="19"/>
                    </a:lnTo>
                    <a:lnTo>
                      <a:pt x="73" y="19"/>
                    </a:lnTo>
                    <a:lnTo>
                      <a:pt x="75" y="20"/>
                    </a:lnTo>
                    <a:lnTo>
                      <a:pt x="77" y="21"/>
                    </a:lnTo>
                    <a:lnTo>
                      <a:pt x="79" y="22"/>
                    </a:lnTo>
                    <a:lnTo>
                      <a:pt x="81" y="24"/>
                    </a:lnTo>
                    <a:lnTo>
                      <a:pt x="83" y="25"/>
                    </a:lnTo>
                    <a:lnTo>
                      <a:pt x="85" y="27"/>
                    </a:lnTo>
                    <a:lnTo>
                      <a:pt x="87" y="28"/>
                    </a:lnTo>
                    <a:lnTo>
                      <a:pt x="89" y="30"/>
                    </a:lnTo>
                    <a:lnTo>
                      <a:pt x="90" y="32"/>
                    </a:lnTo>
                    <a:lnTo>
                      <a:pt x="92" y="34"/>
                    </a:lnTo>
                    <a:lnTo>
                      <a:pt x="93" y="35"/>
                    </a:lnTo>
                    <a:lnTo>
                      <a:pt x="94" y="37"/>
                    </a:lnTo>
                    <a:lnTo>
                      <a:pt x="95" y="39"/>
                    </a:lnTo>
                    <a:lnTo>
                      <a:pt x="95" y="41"/>
                    </a:lnTo>
                    <a:lnTo>
                      <a:pt x="96" y="43"/>
                    </a:lnTo>
                    <a:lnTo>
                      <a:pt x="96" y="45"/>
                    </a:lnTo>
                    <a:lnTo>
                      <a:pt x="97" y="46"/>
                    </a:lnTo>
                    <a:lnTo>
                      <a:pt x="97" y="48"/>
                    </a:lnTo>
                    <a:lnTo>
                      <a:pt x="98" y="50"/>
                    </a:lnTo>
                    <a:lnTo>
                      <a:pt x="99" y="50"/>
                    </a:lnTo>
                    <a:lnTo>
                      <a:pt x="100" y="49"/>
                    </a:lnTo>
                    <a:lnTo>
                      <a:pt x="102" y="49"/>
                    </a:lnTo>
                    <a:lnTo>
                      <a:pt x="104" y="48"/>
                    </a:lnTo>
                    <a:lnTo>
                      <a:pt x="105" y="48"/>
                    </a:lnTo>
                    <a:lnTo>
                      <a:pt x="107" y="47"/>
                    </a:lnTo>
                    <a:lnTo>
                      <a:pt x="108" y="46"/>
                    </a:lnTo>
                    <a:lnTo>
                      <a:pt x="109" y="45"/>
                    </a:lnTo>
                    <a:lnTo>
                      <a:pt x="111" y="46"/>
                    </a:lnTo>
                    <a:lnTo>
                      <a:pt x="114" y="46"/>
                    </a:lnTo>
                    <a:lnTo>
                      <a:pt x="119" y="47"/>
                    </a:lnTo>
                    <a:lnTo>
                      <a:pt x="124" y="48"/>
                    </a:lnTo>
                    <a:lnTo>
                      <a:pt x="130" y="49"/>
                    </a:lnTo>
                    <a:lnTo>
                      <a:pt x="137" y="50"/>
                    </a:lnTo>
                    <a:lnTo>
                      <a:pt x="144" y="51"/>
                    </a:lnTo>
                    <a:lnTo>
                      <a:pt x="150" y="52"/>
                    </a:lnTo>
                    <a:lnTo>
                      <a:pt x="157" y="53"/>
                    </a:lnTo>
                    <a:lnTo>
                      <a:pt x="164" y="54"/>
                    </a:lnTo>
                    <a:lnTo>
                      <a:pt x="169" y="55"/>
                    </a:lnTo>
                    <a:lnTo>
                      <a:pt x="175" y="56"/>
                    </a:lnTo>
                    <a:lnTo>
                      <a:pt x="179" y="56"/>
                    </a:lnTo>
                    <a:lnTo>
                      <a:pt x="183" y="57"/>
                    </a:lnTo>
                    <a:lnTo>
                      <a:pt x="185" y="57"/>
                    </a:lnTo>
                    <a:lnTo>
                      <a:pt x="186" y="57"/>
                    </a:lnTo>
                    <a:lnTo>
                      <a:pt x="187" y="57"/>
                    </a:lnTo>
                    <a:lnTo>
                      <a:pt x="189" y="56"/>
                    </a:lnTo>
                    <a:lnTo>
                      <a:pt x="191" y="56"/>
                    </a:lnTo>
                    <a:lnTo>
                      <a:pt x="193" y="55"/>
                    </a:lnTo>
                    <a:lnTo>
                      <a:pt x="194" y="54"/>
                    </a:lnTo>
                    <a:lnTo>
                      <a:pt x="196" y="54"/>
                    </a:lnTo>
                    <a:lnTo>
                      <a:pt x="198" y="53"/>
                    </a:lnTo>
                    <a:lnTo>
                      <a:pt x="199" y="53"/>
                    </a:lnTo>
                    <a:lnTo>
                      <a:pt x="201" y="52"/>
                    </a:lnTo>
                    <a:lnTo>
                      <a:pt x="203" y="52"/>
                    </a:lnTo>
                    <a:lnTo>
                      <a:pt x="205" y="51"/>
                    </a:lnTo>
                    <a:lnTo>
                      <a:pt x="206" y="51"/>
                    </a:lnTo>
                    <a:lnTo>
                      <a:pt x="208" y="50"/>
                    </a:lnTo>
                    <a:lnTo>
                      <a:pt x="210" y="50"/>
                    </a:lnTo>
                    <a:lnTo>
                      <a:pt x="212" y="49"/>
                    </a:lnTo>
                    <a:lnTo>
                      <a:pt x="213" y="49"/>
                    </a:lnTo>
                    <a:lnTo>
                      <a:pt x="215" y="50"/>
                    </a:lnTo>
                    <a:lnTo>
                      <a:pt x="214" y="50"/>
                    </a:lnTo>
                    <a:lnTo>
                      <a:pt x="213" y="51"/>
                    </a:lnTo>
                    <a:lnTo>
                      <a:pt x="212" y="51"/>
                    </a:lnTo>
                    <a:lnTo>
                      <a:pt x="211" y="52"/>
                    </a:lnTo>
                    <a:lnTo>
                      <a:pt x="209" y="52"/>
                    </a:lnTo>
                    <a:lnTo>
                      <a:pt x="207" y="53"/>
                    </a:lnTo>
                    <a:lnTo>
                      <a:pt x="205" y="54"/>
                    </a:lnTo>
                    <a:lnTo>
                      <a:pt x="203" y="54"/>
                    </a:lnTo>
                    <a:lnTo>
                      <a:pt x="200" y="55"/>
                    </a:lnTo>
                    <a:lnTo>
                      <a:pt x="198" y="56"/>
                    </a:lnTo>
                    <a:lnTo>
                      <a:pt x="196" y="57"/>
                    </a:lnTo>
                    <a:lnTo>
                      <a:pt x="195" y="57"/>
                    </a:lnTo>
                    <a:lnTo>
                      <a:pt x="193" y="58"/>
                    </a:lnTo>
                    <a:lnTo>
                      <a:pt x="192" y="58"/>
                    </a:lnTo>
                    <a:lnTo>
                      <a:pt x="191" y="58"/>
                    </a:lnTo>
                    <a:lnTo>
                      <a:pt x="191" y="59"/>
                    </a:lnTo>
                    <a:lnTo>
                      <a:pt x="191" y="59"/>
                    </a:lnTo>
                    <a:lnTo>
                      <a:pt x="191" y="59"/>
                    </a:lnTo>
                    <a:lnTo>
                      <a:pt x="192" y="59"/>
                    </a:lnTo>
                    <a:lnTo>
                      <a:pt x="193" y="59"/>
                    </a:lnTo>
                    <a:lnTo>
                      <a:pt x="193" y="59"/>
                    </a:lnTo>
                    <a:lnTo>
                      <a:pt x="194" y="60"/>
                    </a:lnTo>
                    <a:lnTo>
                      <a:pt x="195" y="60"/>
                    </a:lnTo>
                    <a:lnTo>
                      <a:pt x="195" y="60"/>
                    </a:lnTo>
                    <a:lnTo>
                      <a:pt x="161" y="74"/>
                    </a:lnTo>
                    <a:lnTo>
                      <a:pt x="161" y="74"/>
                    </a:lnTo>
                    <a:lnTo>
                      <a:pt x="160" y="74"/>
                    </a:lnTo>
                    <a:lnTo>
                      <a:pt x="159" y="74"/>
                    </a:lnTo>
                    <a:lnTo>
                      <a:pt x="159" y="74"/>
                    </a:lnTo>
                    <a:lnTo>
                      <a:pt x="188" y="61"/>
                    </a:lnTo>
                    <a:lnTo>
                      <a:pt x="186" y="61"/>
                    </a:lnTo>
                    <a:lnTo>
                      <a:pt x="182" y="60"/>
                    </a:lnTo>
                    <a:lnTo>
                      <a:pt x="178" y="59"/>
                    </a:lnTo>
                    <a:lnTo>
                      <a:pt x="173" y="58"/>
                    </a:lnTo>
                    <a:lnTo>
                      <a:pt x="167" y="57"/>
                    </a:lnTo>
                    <a:lnTo>
                      <a:pt x="160" y="56"/>
                    </a:lnTo>
                    <a:lnTo>
                      <a:pt x="153" y="55"/>
                    </a:lnTo>
                    <a:lnTo>
                      <a:pt x="146" y="54"/>
                    </a:lnTo>
                    <a:lnTo>
                      <a:pt x="139" y="52"/>
                    </a:lnTo>
                    <a:lnTo>
                      <a:pt x="132" y="51"/>
                    </a:lnTo>
                    <a:lnTo>
                      <a:pt x="126" y="50"/>
                    </a:lnTo>
                    <a:lnTo>
                      <a:pt x="121" y="49"/>
                    </a:lnTo>
                    <a:lnTo>
                      <a:pt x="116" y="48"/>
                    </a:lnTo>
                    <a:lnTo>
                      <a:pt x="112" y="48"/>
                    </a:lnTo>
                    <a:lnTo>
                      <a:pt x="110" y="47"/>
                    </a:lnTo>
                    <a:lnTo>
                      <a:pt x="109" y="47"/>
                    </a:lnTo>
                    <a:lnTo>
                      <a:pt x="108" y="48"/>
                    </a:lnTo>
                    <a:lnTo>
                      <a:pt x="107" y="49"/>
                    </a:lnTo>
                    <a:lnTo>
                      <a:pt x="105" y="49"/>
                    </a:lnTo>
                    <a:lnTo>
                      <a:pt x="103" y="50"/>
                    </a:lnTo>
                    <a:lnTo>
                      <a:pt x="102" y="51"/>
                    </a:lnTo>
                    <a:lnTo>
                      <a:pt x="101" y="52"/>
                    </a:lnTo>
                    <a:lnTo>
                      <a:pt x="99" y="53"/>
                    </a:lnTo>
                    <a:lnTo>
                      <a:pt x="98" y="54"/>
                    </a:lnTo>
                    <a:lnTo>
                      <a:pt x="98" y="57"/>
                    </a:lnTo>
                    <a:lnTo>
                      <a:pt x="99" y="59"/>
                    </a:lnTo>
                    <a:lnTo>
                      <a:pt x="99" y="62"/>
                    </a:lnTo>
                    <a:lnTo>
                      <a:pt x="100" y="65"/>
                    </a:lnTo>
                    <a:lnTo>
                      <a:pt x="101" y="64"/>
                    </a:lnTo>
                    <a:lnTo>
                      <a:pt x="102" y="63"/>
                    </a:lnTo>
                    <a:lnTo>
                      <a:pt x="103" y="62"/>
                    </a:lnTo>
                    <a:lnTo>
                      <a:pt x="104" y="61"/>
                    </a:lnTo>
                    <a:lnTo>
                      <a:pt x="105" y="61"/>
                    </a:lnTo>
                    <a:lnTo>
                      <a:pt x="105" y="60"/>
                    </a:lnTo>
                    <a:lnTo>
                      <a:pt x="106" y="59"/>
                    </a:lnTo>
                    <a:lnTo>
                      <a:pt x="108" y="58"/>
                    </a:lnTo>
                    <a:lnTo>
                      <a:pt x="107" y="58"/>
                    </a:lnTo>
                    <a:lnTo>
                      <a:pt x="106" y="58"/>
                    </a:lnTo>
                    <a:lnTo>
                      <a:pt x="105" y="59"/>
                    </a:lnTo>
                    <a:lnTo>
                      <a:pt x="104" y="60"/>
                    </a:lnTo>
                    <a:lnTo>
                      <a:pt x="103" y="60"/>
                    </a:lnTo>
                    <a:lnTo>
                      <a:pt x="102" y="60"/>
                    </a:lnTo>
                    <a:lnTo>
                      <a:pt x="102" y="60"/>
                    </a:lnTo>
                    <a:lnTo>
                      <a:pt x="101" y="60"/>
                    </a:lnTo>
                    <a:lnTo>
                      <a:pt x="101" y="59"/>
                    </a:lnTo>
                    <a:lnTo>
                      <a:pt x="103" y="57"/>
                    </a:lnTo>
                    <a:lnTo>
                      <a:pt x="104" y="56"/>
                    </a:lnTo>
                    <a:lnTo>
                      <a:pt x="105" y="55"/>
                    </a:lnTo>
                    <a:lnTo>
                      <a:pt x="106" y="54"/>
                    </a:lnTo>
                    <a:lnTo>
                      <a:pt x="108" y="53"/>
                    </a:lnTo>
                    <a:lnTo>
                      <a:pt x="109" y="52"/>
                    </a:lnTo>
                    <a:lnTo>
                      <a:pt x="111" y="51"/>
                    </a:lnTo>
                    <a:lnTo>
                      <a:pt x="110" y="52"/>
                    </a:lnTo>
                    <a:lnTo>
                      <a:pt x="109" y="52"/>
                    </a:lnTo>
                    <a:lnTo>
                      <a:pt x="108" y="52"/>
                    </a:lnTo>
                    <a:lnTo>
                      <a:pt x="107" y="52"/>
                    </a:lnTo>
                    <a:lnTo>
                      <a:pt x="106" y="52"/>
                    </a:lnTo>
                    <a:lnTo>
                      <a:pt x="105" y="53"/>
                    </a:lnTo>
                    <a:lnTo>
                      <a:pt x="104" y="53"/>
                    </a:lnTo>
                    <a:lnTo>
                      <a:pt x="103" y="54"/>
                    </a:lnTo>
                    <a:lnTo>
                      <a:pt x="103" y="54"/>
                    </a:lnTo>
                    <a:lnTo>
                      <a:pt x="102" y="54"/>
                    </a:lnTo>
                    <a:lnTo>
                      <a:pt x="102" y="54"/>
                    </a:lnTo>
                    <a:lnTo>
                      <a:pt x="101" y="55"/>
                    </a:lnTo>
                    <a:lnTo>
                      <a:pt x="101" y="55"/>
                    </a:lnTo>
                    <a:lnTo>
                      <a:pt x="100" y="55"/>
                    </a:lnTo>
                    <a:lnTo>
                      <a:pt x="100" y="55"/>
                    </a:lnTo>
                    <a:lnTo>
                      <a:pt x="99" y="55"/>
                    </a:lnTo>
                    <a:lnTo>
                      <a:pt x="100" y="54"/>
                    </a:lnTo>
                    <a:lnTo>
                      <a:pt x="101" y="53"/>
                    </a:lnTo>
                    <a:lnTo>
                      <a:pt x="102" y="52"/>
                    </a:lnTo>
                    <a:lnTo>
                      <a:pt x="103" y="52"/>
                    </a:lnTo>
                    <a:lnTo>
                      <a:pt x="105" y="51"/>
                    </a:lnTo>
                    <a:lnTo>
                      <a:pt x="106" y="51"/>
                    </a:lnTo>
                    <a:lnTo>
                      <a:pt x="107" y="50"/>
                    </a:lnTo>
                    <a:lnTo>
                      <a:pt x="108" y="50"/>
                    </a:lnTo>
                    <a:lnTo>
                      <a:pt x="109" y="50"/>
                    </a:lnTo>
                    <a:lnTo>
                      <a:pt x="110" y="50"/>
                    </a:lnTo>
                    <a:lnTo>
                      <a:pt x="111" y="50"/>
                    </a:lnTo>
                    <a:lnTo>
                      <a:pt x="111" y="50"/>
                    </a:lnTo>
                    <a:lnTo>
                      <a:pt x="111" y="51"/>
                    </a:lnTo>
                    <a:lnTo>
                      <a:pt x="111" y="51"/>
                    </a:lnTo>
                    <a:lnTo>
                      <a:pt x="111" y="51"/>
                    </a:lnTo>
                    <a:lnTo>
                      <a:pt x="111" y="51"/>
                    </a:lnTo>
                    <a:lnTo>
                      <a:pt x="112" y="52"/>
                    </a:lnTo>
                    <a:lnTo>
                      <a:pt x="113" y="52"/>
                    </a:lnTo>
                    <a:lnTo>
                      <a:pt x="113" y="52"/>
                    </a:lnTo>
                    <a:lnTo>
                      <a:pt x="114" y="53"/>
                    </a:lnTo>
                    <a:lnTo>
                      <a:pt x="113" y="53"/>
                    </a:lnTo>
                    <a:lnTo>
                      <a:pt x="112" y="54"/>
                    </a:lnTo>
                    <a:lnTo>
                      <a:pt x="111" y="54"/>
                    </a:lnTo>
                    <a:lnTo>
                      <a:pt x="110" y="54"/>
                    </a:lnTo>
                    <a:lnTo>
                      <a:pt x="109" y="54"/>
                    </a:lnTo>
                    <a:lnTo>
                      <a:pt x="108" y="55"/>
                    </a:lnTo>
                    <a:lnTo>
                      <a:pt x="107" y="56"/>
                    </a:lnTo>
                    <a:lnTo>
                      <a:pt x="106" y="56"/>
                    </a:lnTo>
                    <a:lnTo>
                      <a:pt x="107" y="56"/>
                    </a:lnTo>
                    <a:lnTo>
                      <a:pt x="108" y="56"/>
                    </a:lnTo>
                    <a:lnTo>
                      <a:pt x="108" y="56"/>
                    </a:lnTo>
                    <a:lnTo>
                      <a:pt x="109" y="56"/>
                    </a:lnTo>
                    <a:lnTo>
                      <a:pt x="110" y="56"/>
                    </a:lnTo>
                    <a:lnTo>
                      <a:pt x="111" y="56"/>
                    </a:lnTo>
                    <a:lnTo>
                      <a:pt x="112" y="56"/>
                    </a:lnTo>
                    <a:lnTo>
                      <a:pt x="113" y="56"/>
                    </a:lnTo>
                    <a:lnTo>
                      <a:pt x="112" y="57"/>
                    </a:lnTo>
                    <a:lnTo>
                      <a:pt x="111" y="58"/>
                    </a:lnTo>
                    <a:lnTo>
                      <a:pt x="110" y="59"/>
                    </a:lnTo>
                    <a:lnTo>
                      <a:pt x="109" y="60"/>
                    </a:lnTo>
                    <a:lnTo>
                      <a:pt x="108" y="61"/>
                    </a:lnTo>
                    <a:lnTo>
                      <a:pt x="107" y="62"/>
                    </a:lnTo>
                    <a:lnTo>
                      <a:pt x="106" y="63"/>
                    </a:lnTo>
                    <a:lnTo>
                      <a:pt x="106" y="64"/>
                    </a:lnTo>
                    <a:lnTo>
                      <a:pt x="108" y="65"/>
                    </a:lnTo>
                    <a:lnTo>
                      <a:pt x="110" y="65"/>
                    </a:lnTo>
                    <a:lnTo>
                      <a:pt x="112" y="66"/>
                    </a:lnTo>
                    <a:lnTo>
                      <a:pt x="114" y="66"/>
                    </a:lnTo>
                    <a:lnTo>
                      <a:pt x="116" y="67"/>
                    </a:lnTo>
                    <a:lnTo>
                      <a:pt x="118" y="67"/>
                    </a:lnTo>
                    <a:lnTo>
                      <a:pt x="120" y="68"/>
                    </a:lnTo>
                    <a:lnTo>
                      <a:pt x="122" y="68"/>
                    </a:lnTo>
                    <a:lnTo>
                      <a:pt x="122" y="65"/>
                    </a:lnTo>
                    <a:lnTo>
                      <a:pt x="121" y="62"/>
                    </a:lnTo>
                    <a:lnTo>
                      <a:pt x="122" y="60"/>
                    </a:lnTo>
                    <a:lnTo>
                      <a:pt x="122" y="57"/>
                    </a:lnTo>
                    <a:lnTo>
                      <a:pt x="122" y="56"/>
                    </a:lnTo>
                    <a:lnTo>
                      <a:pt x="123" y="55"/>
                    </a:lnTo>
                    <a:lnTo>
                      <a:pt x="124" y="55"/>
                    </a:lnTo>
                    <a:lnTo>
                      <a:pt x="125" y="54"/>
                    </a:lnTo>
                    <a:lnTo>
                      <a:pt x="126" y="56"/>
                    </a:lnTo>
                    <a:lnTo>
                      <a:pt x="126" y="58"/>
                    </a:lnTo>
                    <a:lnTo>
                      <a:pt x="127" y="59"/>
                    </a:lnTo>
                    <a:lnTo>
                      <a:pt x="128" y="61"/>
                    </a:lnTo>
                    <a:lnTo>
                      <a:pt x="132" y="54"/>
                    </a:lnTo>
                    <a:lnTo>
                      <a:pt x="134" y="54"/>
                    </a:lnTo>
                    <a:lnTo>
                      <a:pt x="134" y="55"/>
                    </a:lnTo>
                    <a:lnTo>
                      <a:pt x="133" y="57"/>
                    </a:lnTo>
                    <a:lnTo>
                      <a:pt x="132" y="58"/>
                    </a:lnTo>
                    <a:lnTo>
                      <a:pt x="131" y="59"/>
                    </a:lnTo>
                    <a:lnTo>
                      <a:pt x="131" y="61"/>
                    </a:lnTo>
                    <a:lnTo>
                      <a:pt x="130" y="62"/>
                    </a:lnTo>
                    <a:lnTo>
                      <a:pt x="130" y="63"/>
                    </a:lnTo>
                    <a:lnTo>
                      <a:pt x="129" y="65"/>
                    </a:lnTo>
                    <a:lnTo>
                      <a:pt x="129" y="66"/>
                    </a:lnTo>
                    <a:lnTo>
                      <a:pt x="128" y="66"/>
                    </a:lnTo>
                    <a:lnTo>
                      <a:pt x="127" y="65"/>
                    </a:lnTo>
                    <a:lnTo>
                      <a:pt x="126" y="65"/>
                    </a:lnTo>
                    <a:lnTo>
                      <a:pt x="126" y="64"/>
                    </a:lnTo>
                    <a:lnTo>
                      <a:pt x="125" y="63"/>
                    </a:lnTo>
                    <a:lnTo>
                      <a:pt x="125" y="62"/>
                    </a:lnTo>
                    <a:lnTo>
                      <a:pt x="125" y="62"/>
                    </a:lnTo>
                    <a:lnTo>
                      <a:pt x="124" y="61"/>
                    </a:lnTo>
                    <a:lnTo>
                      <a:pt x="124" y="62"/>
                    </a:lnTo>
                    <a:lnTo>
                      <a:pt x="124" y="63"/>
                    </a:lnTo>
                    <a:lnTo>
                      <a:pt x="124" y="65"/>
                    </a:lnTo>
                    <a:lnTo>
                      <a:pt x="125" y="67"/>
                    </a:lnTo>
                    <a:lnTo>
                      <a:pt x="126" y="69"/>
                    </a:lnTo>
                    <a:lnTo>
                      <a:pt x="126" y="71"/>
                    </a:lnTo>
                    <a:lnTo>
                      <a:pt x="127" y="72"/>
                    </a:lnTo>
                    <a:lnTo>
                      <a:pt x="128" y="74"/>
                    </a:lnTo>
                    <a:lnTo>
                      <a:pt x="129" y="76"/>
                    </a:lnTo>
                    <a:lnTo>
                      <a:pt x="124" y="76"/>
                    </a:lnTo>
                    <a:lnTo>
                      <a:pt x="124" y="75"/>
                    </a:lnTo>
                    <a:lnTo>
                      <a:pt x="123" y="74"/>
                    </a:lnTo>
                    <a:lnTo>
                      <a:pt x="123" y="72"/>
                    </a:lnTo>
                    <a:lnTo>
                      <a:pt x="122" y="71"/>
                    </a:lnTo>
                    <a:lnTo>
                      <a:pt x="120" y="71"/>
                    </a:lnTo>
                    <a:lnTo>
                      <a:pt x="118" y="70"/>
                    </a:lnTo>
                    <a:lnTo>
                      <a:pt x="115" y="70"/>
                    </a:lnTo>
                    <a:lnTo>
                      <a:pt x="113" y="69"/>
                    </a:lnTo>
                    <a:lnTo>
                      <a:pt x="111" y="68"/>
                    </a:lnTo>
                    <a:lnTo>
                      <a:pt x="108" y="68"/>
                    </a:lnTo>
                    <a:lnTo>
                      <a:pt x="106" y="67"/>
                    </a:lnTo>
                    <a:lnTo>
                      <a:pt x="104" y="67"/>
                    </a:lnTo>
                    <a:lnTo>
                      <a:pt x="103" y="68"/>
                    </a:lnTo>
                    <a:lnTo>
                      <a:pt x="102" y="69"/>
                    </a:lnTo>
                    <a:lnTo>
                      <a:pt x="102" y="70"/>
                    </a:lnTo>
                    <a:lnTo>
                      <a:pt x="101" y="71"/>
                    </a:lnTo>
                    <a:lnTo>
                      <a:pt x="113" y="74"/>
                    </a:lnTo>
                    <a:lnTo>
                      <a:pt x="112" y="77"/>
                    </a:lnTo>
                    <a:lnTo>
                      <a:pt x="111" y="77"/>
                    </a:lnTo>
                    <a:lnTo>
                      <a:pt x="110" y="77"/>
                    </a:lnTo>
                    <a:lnTo>
                      <a:pt x="109" y="76"/>
                    </a:lnTo>
                    <a:lnTo>
                      <a:pt x="108" y="76"/>
                    </a:lnTo>
                    <a:lnTo>
                      <a:pt x="106" y="75"/>
                    </a:lnTo>
                    <a:lnTo>
                      <a:pt x="105" y="75"/>
                    </a:lnTo>
                    <a:lnTo>
                      <a:pt x="103" y="74"/>
                    </a:lnTo>
                    <a:lnTo>
                      <a:pt x="102" y="74"/>
                    </a:lnTo>
                    <a:lnTo>
                      <a:pt x="102" y="79"/>
                    </a:lnTo>
                    <a:lnTo>
                      <a:pt x="112" y="82"/>
                    </a:lnTo>
                    <a:lnTo>
                      <a:pt x="112" y="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5" name="Freeform 65"/>
              <p:cNvSpPr>
                <a:spLocks/>
              </p:cNvSpPr>
              <p:nvPr/>
            </p:nvSpPr>
            <p:spPr bwMode="auto">
              <a:xfrm>
                <a:off x="1974254" y="2563265"/>
                <a:ext cx="97057" cy="25529"/>
              </a:xfrm>
              <a:custGeom>
                <a:avLst/>
                <a:gdLst>
                  <a:gd name="T0" fmla="*/ 0 w 55"/>
                  <a:gd name="T1" fmla="*/ 15 h 15"/>
                  <a:gd name="T2" fmla="*/ 1 w 55"/>
                  <a:gd name="T3" fmla="*/ 15 h 15"/>
                  <a:gd name="T4" fmla="*/ 2 w 55"/>
                  <a:gd name="T5" fmla="*/ 15 h 15"/>
                  <a:gd name="T6" fmla="*/ 2 w 55"/>
                  <a:gd name="T7" fmla="*/ 14 h 15"/>
                  <a:gd name="T8" fmla="*/ 3 w 55"/>
                  <a:gd name="T9" fmla="*/ 14 h 15"/>
                  <a:gd name="T10" fmla="*/ 6 w 55"/>
                  <a:gd name="T11" fmla="*/ 12 h 15"/>
                  <a:gd name="T12" fmla="*/ 8 w 55"/>
                  <a:gd name="T13" fmla="*/ 10 h 15"/>
                  <a:gd name="T14" fmla="*/ 11 w 55"/>
                  <a:gd name="T15" fmla="*/ 8 h 15"/>
                  <a:gd name="T16" fmla="*/ 14 w 55"/>
                  <a:gd name="T17" fmla="*/ 7 h 15"/>
                  <a:gd name="T18" fmla="*/ 17 w 55"/>
                  <a:gd name="T19" fmla="*/ 6 h 15"/>
                  <a:gd name="T20" fmla="*/ 21 w 55"/>
                  <a:gd name="T21" fmla="*/ 5 h 15"/>
                  <a:gd name="T22" fmla="*/ 24 w 55"/>
                  <a:gd name="T23" fmla="*/ 5 h 15"/>
                  <a:gd name="T24" fmla="*/ 28 w 55"/>
                  <a:gd name="T25" fmla="*/ 5 h 15"/>
                  <a:gd name="T26" fmla="*/ 31 w 55"/>
                  <a:gd name="T27" fmla="*/ 5 h 15"/>
                  <a:gd name="T28" fmla="*/ 35 w 55"/>
                  <a:gd name="T29" fmla="*/ 5 h 15"/>
                  <a:gd name="T30" fmla="*/ 38 w 55"/>
                  <a:gd name="T31" fmla="*/ 5 h 15"/>
                  <a:gd name="T32" fmla="*/ 41 w 55"/>
                  <a:gd name="T33" fmla="*/ 5 h 15"/>
                  <a:gd name="T34" fmla="*/ 45 w 55"/>
                  <a:gd name="T35" fmla="*/ 6 h 15"/>
                  <a:gd name="T36" fmla="*/ 48 w 55"/>
                  <a:gd name="T37" fmla="*/ 7 h 15"/>
                  <a:gd name="T38" fmla="*/ 51 w 55"/>
                  <a:gd name="T39" fmla="*/ 8 h 15"/>
                  <a:gd name="T40" fmla="*/ 54 w 55"/>
                  <a:gd name="T41" fmla="*/ 9 h 15"/>
                  <a:gd name="T42" fmla="*/ 55 w 55"/>
                  <a:gd name="T43" fmla="*/ 8 h 15"/>
                  <a:gd name="T44" fmla="*/ 55 w 55"/>
                  <a:gd name="T45" fmla="*/ 8 h 15"/>
                  <a:gd name="T46" fmla="*/ 55 w 55"/>
                  <a:gd name="T47" fmla="*/ 7 h 15"/>
                  <a:gd name="T48" fmla="*/ 55 w 55"/>
                  <a:gd name="T49" fmla="*/ 6 h 15"/>
                  <a:gd name="T50" fmla="*/ 54 w 55"/>
                  <a:gd name="T51" fmla="*/ 5 h 15"/>
                  <a:gd name="T52" fmla="*/ 52 w 55"/>
                  <a:gd name="T53" fmla="*/ 4 h 15"/>
                  <a:gd name="T54" fmla="*/ 50 w 55"/>
                  <a:gd name="T55" fmla="*/ 3 h 15"/>
                  <a:gd name="T56" fmla="*/ 48 w 55"/>
                  <a:gd name="T57" fmla="*/ 2 h 15"/>
                  <a:gd name="T58" fmla="*/ 47 w 55"/>
                  <a:gd name="T59" fmla="*/ 1 h 15"/>
                  <a:gd name="T60" fmla="*/ 45 w 55"/>
                  <a:gd name="T61" fmla="*/ 1 h 15"/>
                  <a:gd name="T62" fmla="*/ 43 w 55"/>
                  <a:gd name="T63" fmla="*/ 1 h 15"/>
                  <a:gd name="T64" fmla="*/ 41 w 55"/>
                  <a:gd name="T65" fmla="*/ 0 h 15"/>
                  <a:gd name="T66" fmla="*/ 38 w 55"/>
                  <a:gd name="T67" fmla="*/ 0 h 15"/>
                  <a:gd name="T68" fmla="*/ 36 w 55"/>
                  <a:gd name="T69" fmla="*/ 0 h 15"/>
                  <a:gd name="T70" fmla="*/ 34 w 55"/>
                  <a:gd name="T71" fmla="*/ 0 h 15"/>
                  <a:gd name="T72" fmla="*/ 32 w 55"/>
                  <a:gd name="T73" fmla="*/ 0 h 15"/>
                  <a:gd name="T74" fmla="*/ 30 w 55"/>
                  <a:gd name="T75" fmla="*/ 0 h 15"/>
                  <a:gd name="T76" fmla="*/ 28 w 55"/>
                  <a:gd name="T77" fmla="*/ 0 h 15"/>
                  <a:gd name="T78" fmla="*/ 26 w 55"/>
                  <a:gd name="T79" fmla="*/ 0 h 15"/>
                  <a:gd name="T80" fmla="*/ 24 w 55"/>
                  <a:gd name="T81" fmla="*/ 1 h 15"/>
                  <a:gd name="T82" fmla="*/ 22 w 55"/>
                  <a:gd name="T83" fmla="*/ 1 h 15"/>
                  <a:gd name="T84" fmla="*/ 20 w 55"/>
                  <a:gd name="T85" fmla="*/ 1 h 15"/>
                  <a:gd name="T86" fmla="*/ 19 w 55"/>
                  <a:gd name="T87" fmla="*/ 2 h 15"/>
                  <a:gd name="T88" fmla="*/ 17 w 55"/>
                  <a:gd name="T89" fmla="*/ 3 h 15"/>
                  <a:gd name="T90" fmla="*/ 15 w 55"/>
                  <a:gd name="T91" fmla="*/ 3 h 15"/>
                  <a:gd name="T92" fmla="*/ 13 w 55"/>
                  <a:gd name="T93" fmla="*/ 4 h 15"/>
                  <a:gd name="T94" fmla="*/ 12 w 55"/>
                  <a:gd name="T95" fmla="*/ 5 h 15"/>
                  <a:gd name="T96" fmla="*/ 10 w 55"/>
                  <a:gd name="T97" fmla="*/ 6 h 15"/>
                  <a:gd name="T98" fmla="*/ 9 w 55"/>
                  <a:gd name="T99" fmla="*/ 6 h 15"/>
                  <a:gd name="T100" fmla="*/ 7 w 55"/>
                  <a:gd name="T101" fmla="*/ 7 h 15"/>
                  <a:gd name="T102" fmla="*/ 6 w 55"/>
                  <a:gd name="T103" fmla="*/ 9 h 15"/>
                  <a:gd name="T104" fmla="*/ 4 w 55"/>
                  <a:gd name="T105" fmla="*/ 10 h 15"/>
                  <a:gd name="T106" fmla="*/ 3 w 55"/>
                  <a:gd name="T107" fmla="*/ 11 h 15"/>
                  <a:gd name="T108" fmla="*/ 2 w 55"/>
                  <a:gd name="T109" fmla="*/ 12 h 15"/>
                  <a:gd name="T110" fmla="*/ 1 w 55"/>
                  <a:gd name="T111" fmla="*/ 14 h 15"/>
                  <a:gd name="T112" fmla="*/ 0 w 55"/>
                  <a:gd name="T1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5" h="15">
                    <a:moveTo>
                      <a:pt x="0" y="15"/>
                    </a:moveTo>
                    <a:lnTo>
                      <a:pt x="1" y="15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3" y="14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1" y="8"/>
                    </a:lnTo>
                    <a:lnTo>
                      <a:pt x="14" y="7"/>
                    </a:lnTo>
                    <a:lnTo>
                      <a:pt x="17" y="6"/>
                    </a:lnTo>
                    <a:lnTo>
                      <a:pt x="21" y="5"/>
                    </a:lnTo>
                    <a:lnTo>
                      <a:pt x="24" y="5"/>
                    </a:lnTo>
                    <a:lnTo>
                      <a:pt x="28" y="5"/>
                    </a:lnTo>
                    <a:lnTo>
                      <a:pt x="31" y="5"/>
                    </a:lnTo>
                    <a:lnTo>
                      <a:pt x="35" y="5"/>
                    </a:lnTo>
                    <a:lnTo>
                      <a:pt x="38" y="5"/>
                    </a:lnTo>
                    <a:lnTo>
                      <a:pt x="41" y="5"/>
                    </a:lnTo>
                    <a:lnTo>
                      <a:pt x="45" y="6"/>
                    </a:lnTo>
                    <a:lnTo>
                      <a:pt x="48" y="7"/>
                    </a:lnTo>
                    <a:lnTo>
                      <a:pt x="51" y="8"/>
                    </a:lnTo>
                    <a:lnTo>
                      <a:pt x="54" y="9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7"/>
                    </a:lnTo>
                    <a:lnTo>
                      <a:pt x="55" y="6"/>
                    </a:lnTo>
                    <a:lnTo>
                      <a:pt x="54" y="5"/>
                    </a:lnTo>
                    <a:lnTo>
                      <a:pt x="52" y="4"/>
                    </a:lnTo>
                    <a:lnTo>
                      <a:pt x="50" y="3"/>
                    </a:lnTo>
                    <a:lnTo>
                      <a:pt x="48" y="2"/>
                    </a:lnTo>
                    <a:lnTo>
                      <a:pt x="47" y="1"/>
                    </a:lnTo>
                    <a:lnTo>
                      <a:pt x="45" y="1"/>
                    </a:lnTo>
                    <a:lnTo>
                      <a:pt x="43" y="1"/>
                    </a:lnTo>
                    <a:lnTo>
                      <a:pt x="41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1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19" y="2"/>
                    </a:lnTo>
                    <a:lnTo>
                      <a:pt x="17" y="3"/>
                    </a:lnTo>
                    <a:lnTo>
                      <a:pt x="15" y="3"/>
                    </a:lnTo>
                    <a:lnTo>
                      <a:pt x="13" y="4"/>
                    </a:lnTo>
                    <a:lnTo>
                      <a:pt x="12" y="5"/>
                    </a:lnTo>
                    <a:lnTo>
                      <a:pt x="10" y="6"/>
                    </a:lnTo>
                    <a:lnTo>
                      <a:pt x="9" y="6"/>
                    </a:lnTo>
                    <a:lnTo>
                      <a:pt x="7" y="7"/>
                    </a:lnTo>
                    <a:lnTo>
                      <a:pt x="6" y="9"/>
                    </a:lnTo>
                    <a:lnTo>
                      <a:pt x="4" y="10"/>
                    </a:lnTo>
                    <a:lnTo>
                      <a:pt x="3" y="11"/>
                    </a:lnTo>
                    <a:lnTo>
                      <a:pt x="2" y="12"/>
                    </a:lnTo>
                    <a:lnTo>
                      <a:pt x="1" y="1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Freeform 66"/>
              <p:cNvSpPr>
                <a:spLocks/>
              </p:cNvSpPr>
              <p:nvPr/>
            </p:nvSpPr>
            <p:spPr bwMode="auto">
              <a:xfrm>
                <a:off x="2118900" y="2576880"/>
                <a:ext cx="188819" cy="171891"/>
              </a:xfrm>
              <a:custGeom>
                <a:avLst/>
                <a:gdLst>
                  <a:gd name="T0" fmla="*/ 6 w 107"/>
                  <a:gd name="T1" fmla="*/ 82 h 101"/>
                  <a:gd name="T2" fmla="*/ 3 w 107"/>
                  <a:gd name="T3" fmla="*/ 5 h 101"/>
                  <a:gd name="T4" fmla="*/ 88 w 107"/>
                  <a:gd name="T5" fmla="*/ 4 h 101"/>
                  <a:gd name="T6" fmla="*/ 85 w 107"/>
                  <a:gd name="T7" fmla="*/ 88 h 101"/>
                  <a:gd name="T8" fmla="*/ 86 w 107"/>
                  <a:gd name="T9" fmla="*/ 89 h 101"/>
                  <a:gd name="T10" fmla="*/ 87 w 107"/>
                  <a:gd name="T11" fmla="*/ 89 h 101"/>
                  <a:gd name="T12" fmla="*/ 88 w 107"/>
                  <a:gd name="T13" fmla="*/ 89 h 101"/>
                  <a:gd name="T14" fmla="*/ 88 w 107"/>
                  <a:gd name="T15" fmla="*/ 89 h 101"/>
                  <a:gd name="T16" fmla="*/ 92 w 107"/>
                  <a:gd name="T17" fmla="*/ 6 h 101"/>
                  <a:gd name="T18" fmla="*/ 105 w 107"/>
                  <a:gd name="T19" fmla="*/ 17 h 101"/>
                  <a:gd name="T20" fmla="*/ 104 w 107"/>
                  <a:gd name="T21" fmla="*/ 29 h 101"/>
                  <a:gd name="T22" fmla="*/ 103 w 107"/>
                  <a:gd name="T23" fmla="*/ 57 h 101"/>
                  <a:gd name="T24" fmla="*/ 102 w 107"/>
                  <a:gd name="T25" fmla="*/ 84 h 101"/>
                  <a:gd name="T26" fmla="*/ 102 w 107"/>
                  <a:gd name="T27" fmla="*/ 97 h 101"/>
                  <a:gd name="T28" fmla="*/ 100 w 107"/>
                  <a:gd name="T29" fmla="*/ 96 h 101"/>
                  <a:gd name="T30" fmla="*/ 98 w 107"/>
                  <a:gd name="T31" fmla="*/ 96 h 101"/>
                  <a:gd name="T32" fmla="*/ 96 w 107"/>
                  <a:gd name="T33" fmla="*/ 95 h 101"/>
                  <a:gd name="T34" fmla="*/ 94 w 107"/>
                  <a:gd name="T35" fmla="*/ 94 h 101"/>
                  <a:gd name="T36" fmla="*/ 92 w 107"/>
                  <a:gd name="T37" fmla="*/ 93 h 101"/>
                  <a:gd name="T38" fmla="*/ 90 w 107"/>
                  <a:gd name="T39" fmla="*/ 93 h 101"/>
                  <a:gd name="T40" fmla="*/ 89 w 107"/>
                  <a:gd name="T41" fmla="*/ 92 h 101"/>
                  <a:gd name="T42" fmla="*/ 89 w 107"/>
                  <a:gd name="T43" fmla="*/ 92 h 101"/>
                  <a:gd name="T44" fmla="*/ 90 w 107"/>
                  <a:gd name="T45" fmla="*/ 94 h 101"/>
                  <a:gd name="T46" fmla="*/ 92 w 107"/>
                  <a:gd name="T47" fmla="*/ 95 h 101"/>
                  <a:gd name="T48" fmla="*/ 94 w 107"/>
                  <a:gd name="T49" fmla="*/ 96 h 101"/>
                  <a:gd name="T50" fmla="*/ 96 w 107"/>
                  <a:gd name="T51" fmla="*/ 97 h 101"/>
                  <a:gd name="T52" fmla="*/ 98 w 107"/>
                  <a:gd name="T53" fmla="*/ 98 h 101"/>
                  <a:gd name="T54" fmla="*/ 100 w 107"/>
                  <a:gd name="T55" fmla="*/ 99 h 101"/>
                  <a:gd name="T56" fmla="*/ 102 w 107"/>
                  <a:gd name="T57" fmla="*/ 100 h 101"/>
                  <a:gd name="T58" fmla="*/ 104 w 107"/>
                  <a:gd name="T59" fmla="*/ 101 h 101"/>
                  <a:gd name="T60" fmla="*/ 105 w 107"/>
                  <a:gd name="T61" fmla="*/ 97 h 101"/>
                  <a:gd name="T62" fmla="*/ 105 w 107"/>
                  <a:gd name="T63" fmla="*/ 88 h 101"/>
                  <a:gd name="T64" fmla="*/ 106 w 107"/>
                  <a:gd name="T65" fmla="*/ 75 h 101"/>
                  <a:gd name="T66" fmla="*/ 106 w 107"/>
                  <a:gd name="T67" fmla="*/ 60 h 101"/>
                  <a:gd name="T68" fmla="*/ 107 w 107"/>
                  <a:gd name="T69" fmla="*/ 44 h 101"/>
                  <a:gd name="T70" fmla="*/ 107 w 107"/>
                  <a:gd name="T71" fmla="*/ 30 h 101"/>
                  <a:gd name="T72" fmla="*/ 107 w 107"/>
                  <a:gd name="T73" fmla="*/ 20 h 101"/>
                  <a:gd name="T74" fmla="*/ 107 w 107"/>
                  <a:gd name="T75" fmla="*/ 15 h 101"/>
                  <a:gd name="T76" fmla="*/ 91 w 107"/>
                  <a:gd name="T77" fmla="*/ 0 h 101"/>
                  <a:gd name="T78" fmla="*/ 0 w 107"/>
                  <a:gd name="T79" fmla="*/ 2 h 101"/>
                  <a:gd name="T80" fmla="*/ 0 w 107"/>
                  <a:gd name="T81" fmla="*/ 6 h 101"/>
                  <a:gd name="T82" fmla="*/ 0 w 107"/>
                  <a:gd name="T83" fmla="*/ 15 h 101"/>
                  <a:gd name="T84" fmla="*/ 1 w 107"/>
                  <a:gd name="T85" fmla="*/ 28 h 101"/>
                  <a:gd name="T86" fmla="*/ 1 w 107"/>
                  <a:gd name="T87" fmla="*/ 43 h 101"/>
                  <a:gd name="T88" fmla="*/ 2 w 107"/>
                  <a:gd name="T89" fmla="*/ 58 h 101"/>
                  <a:gd name="T90" fmla="*/ 3 w 107"/>
                  <a:gd name="T91" fmla="*/ 71 h 101"/>
                  <a:gd name="T92" fmla="*/ 3 w 107"/>
                  <a:gd name="T93" fmla="*/ 80 h 101"/>
                  <a:gd name="T94" fmla="*/ 3 w 107"/>
                  <a:gd name="T95" fmla="*/ 84 h 101"/>
                  <a:gd name="T96" fmla="*/ 6 w 107"/>
                  <a:gd name="T97" fmla="*/ 8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7" h="101">
                    <a:moveTo>
                      <a:pt x="6" y="82"/>
                    </a:moveTo>
                    <a:lnTo>
                      <a:pt x="3" y="5"/>
                    </a:lnTo>
                    <a:lnTo>
                      <a:pt x="88" y="4"/>
                    </a:lnTo>
                    <a:lnTo>
                      <a:pt x="85" y="88"/>
                    </a:lnTo>
                    <a:lnTo>
                      <a:pt x="86" y="89"/>
                    </a:lnTo>
                    <a:lnTo>
                      <a:pt x="87" y="89"/>
                    </a:lnTo>
                    <a:lnTo>
                      <a:pt x="88" y="89"/>
                    </a:lnTo>
                    <a:lnTo>
                      <a:pt x="88" y="89"/>
                    </a:lnTo>
                    <a:lnTo>
                      <a:pt x="92" y="6"/>
                    </a:lnTo>
                    <a:lnTo>
                      <a:pt x="105" y="17"/>
                    </a:lnTo>
                    <a:lnTo>
                      <a:pt x="104" y="29"/>
                    </a:lnTo>
                    <a:lnTo>
                      <a:pt x="103" y="57"/>
                    </a:lnTo>
                    <a:lnTo>
                      <a:pt x="102" y="84"/>
                    </a:lnTo>
                    <a:lnTo>
                      <a:pt x="102" y="97"/>
                    </a:lnTo>
                    <a:lnTo>
                      <a:pt x="100" y="96"/>
                    </a:lnTo>
                    <a:lnTo>
                      <a:pt x="98" y="96"/>
                    </a:lnTo>
                    <a:lnTo>
                      <a:pt x="96" y="95"/>
                    </a:lnTo>
                    <a:lnTo>
                      <a:pt x="94" y="94"/>
                    </a:lnTo>
                    <a:lnTo>
                      <a:pt x="92" y="93"/>
                    </a:lnTo>
                    <a:lnTo>
                      <a:pt x="90" y="93"/>
                    </a:lnTo>
                    <a:lnTo>
                      <a:pt x="89" y="92"/>
                    </a:lnTo>
                    <a:lnTo>
                      <a:pt x="89" y="92"/>
                    </a:lnTo>
                    <a:lnTo>
                      <a:pt x="90" y="94"/>
                    </a:lnTo>
                    <a:lnTo>
                      <a:pt x="92" y="95"/>
                    </a:lnTo>
                    <a:lnTo>
                      <a:pt x="94" y="96"/>
                    </a:lnTo>
                    <a:lnTo>
                      <a:pt x="96" y="97"/>
                    </a:lnTo>
                    <a:lnTo>
                      <a:pt x="98" y="98"/>
                    </a:lnTo>
                    <a:lnTo>
                      <a:pt x="100" y="99"/>
                    </a:lnTo>
                    <a:lnTo>
                      <a:pt x="102" y="100"/>
                    </a:lnTo>
                    <a:lnTo>
                      <a:pt x="104" y="101"/>
                    </a:lnTo>
                    <a:lnTo>
                      <a:pt x="105" y="97"/>
                    </a:lnTo>
                    <a:lnTo>
                      <a:pt x="105" y="88"/>
                    </a:lnTo>
                    <a:lnTo>
                      <a:pt x="106" y="75"/>
                    </a:lnTo>
                    <a:lnTo>
                      <a:pt x="106" y="60"/>
                    </a:lnTo>
                    <a:lnTo>
                      <a:pt x="107" y="44"/>
                    </a:lnTo>
                    <a:lnTo>
                      <a:pt x="107" y="30"/>
                    </a:lnTo>
                    <a:lnTo>
                      <a:pt x="107" y="20"/>
                    </a:lnTo>
                    <a:lnTo>
                      <a:pt x="107" y="15"/>
                    </a:lnTo>
                    <a:lnTo>
                      <a:pt x="91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0" y="15"/>
                    </a:lnTo>
                    <a:lnTo>
                      <a:pt x="1" y="28"/>
                    </a:lnTo>
                    <a:lnTo>
                      <a:pt x="1" y="43"/>
                    </a:lnTo>
                    <a:lnTo>
                      <a:pt x="2" y="58"/>
                    </a:lnTo>
                    <a:lnTo>
                      <a:pt x="3" y="71"/>
                    </a:lnTo>
                    <a:lnTo>
                      <a:pt x="3" y="80"/>
                    </a:lnTo>
                    <a:lnTo>
                      <a:pt x="3" y="84"/>
                    </a:lnTo>
                    <a:lnTo>
                      <a:pt x="6" y="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7" name="Freeform 68"/>
              <p:cNvSpPr>
                <a:spLocks/>
              </p:cNvSpPr>
              <p:nvPr/>
            </p:nvSpPr>
            <p:spPr bwMode="auto">
              <a:xfrm>
                <a:off x="1917732" y="2587091"/>
                <a:ext cx="51176" cy="86797"/>
              </a:xfrm>
              <a:custGeom>
                <a:avLst/>
                <a:gdLst>
                  <a:gd name="T0" fmla="*/ 2 w 29"/>
                  <a:gd name="T1" fmla="*/ 16 h 51"/>
                  <a:gd name="T2" fmla="*/ 0 w 29"/>
                  <a:gd name="T3" fmla="*/ 25 h 51"/>
                  <a:gd name="T4" fmla="*/ 2 w 29"/>
                  <a:gd name="T5" fmla="*/ 34 h 51"/>
                  <a:gd name="T6" fmla="*/ 5 w 29"/>
                  <a:gd name="T7" fmla="*/ 43 h 51"/>
                  <a:gd name="T8" fmla="*/ 10 w 29"/>
                  <a:gd name="T9" fmla="*/ 48 h 51"/>
                  <a:gd name="T10" fmla="*/ 13 w 29"/>
                  <a:gd name="T11" fmla="*/ 49 h 51"/>
                  <a:gd name="T12" fmla="*/ 17 w 29"/>
                  <a:gd name="T13" fmla="*/ 50 h 51"/>
                  <a:gd name="T14" fmla="*/ 19 w 29"/>
                  <a:gd name="T15" fmla="*/ 51 h 51"/>
                  <a:gd name="T16" fmla="*/ 19 w 29"/>
                  <a:gd name="T17" fmla="*/ 50 h 51"/>
                  <a:gd name="T18" fmla="*/ 17 w 29"/>
                  <a:gd name="T19" fmla="*/ 48 h 51"/>
                  <a:gd name="T20" fmla="*/ 13 w 29"/>
                  <a:gd name="T21" fmla="*/ 46 h 51"/>
                  <a:gd name="T22" fmla="*/ 10 w 29"/>
                  <a:gd name="T23" fmla="*/ 44 h 51"/>
                  <a:gd name="T24" fmla="*/ 8 w 29"/>
                  <a:gd name="T25" fmla="*/ 39 h 51"/>
                  <a:gd name="T26" fmla="*/ 6 w 29"/>
                  <a:gd name="T27" fmla="*/ 32 h 51"/>
                  <a:gd name="T28" fmla="*/ 6 w 29"/>
                  <a:gd name="T29" fmla="*/ 25 h 51"/>
                  <a:gd name="T30" fmla="*/ 6 w 29"/>
                  <a:gd name="T31" fmla="*/ 18 h 51"/>
                  <a:gd name="T32" fmla="*/ 7 w 29"/>
                  <a:gd name="T33" fmla="*/ 13 h 51"/>
                  <a:gd name="T34" fmla="*/ 8 w 29"/>
                  <a:gd name="T35" fmla="*/ 11 h 51"/>
                  <a:gd name="T36" fmla="*/ 9 w 29"/>
                  <a:gd name="T37" fmla="*/ 10 h 51"/>
                  <a:gd name="T38" fmla="*/ 10 w 29"/>
                  <a:gd name="T39" fmla="*/ 8 h 51"/>
                  <a:gd name="T40" fmla="*/ 13 w 29"/>
                  <a:gd name="T41" fmla="*/ 6 h 51"/>
                  <a:gd name="T42" fmla="*/ 19 w 29"/>
                  <a:gd name="T43" fmla="*/ 4 h 51"/>
                  <a:gd name="T44" fmla="*/ 25 w 29"/>
                  <a:gd name="T45" fmla="*/ 3 h 51"/>
                  <a:gd name="T46" fmla="*/ 28 w 29"/>
                  <a:gd name="T47" fmla="*/ 3 h 51"/>
                  <a:gd name="T48" fmla="*/ 27 w 29"/>
                  <a:gd name="T49" fmla="*/ 2 h 51"/>
                  <a:gd name="T50" fmla="*/ 23 w 29"/>
                  <a:gd name="T51" fmla="*/ 1 h 51"/>
                  <a:gd name="T52" fmla="*/ 19 w 29"/>
                  <a:gd name="T53" fmla="*/ 1 h 51"/>
                  <a:gd name="T54" fmla="*/ 14 w 29"/>
                  <a:gd name="T55" fmla="*/ 2 h 51"/>
                  <a:gd name="T56" fmla="*/ 11 w 29"/>
                  <a:gd name="T57" fmla="*/ 3 h 51"/>
                  <a:gd name="T58" fmla="*/ 9 w 29"/>
                  <a:gd name="T59" fmla="*/ 5 h 51"/>
                  <a:gd name="T60" fmla="*/ 6 w 29"/>
                  <a:gd name="T61" fmla="*/ 8 h 51"/>
                  <a:gd name="T62" fmla="*/ 4 w 29"/>
                  <a:gd name="T63" fmla="*/ 1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9" h="51">
                    <a:moveTo>
                      <a:pt x="3" y="11"/>
                    </a:moveTo>
                    <a:lnTo>
                      <a:pt x="2" y="16"/>
                    </a:lnTo>
                    <a:lnTo>
                      <a:pt x="1" y="20"/>
                    </a:lnTo>
                    <a:lnTo>
                      <a:pt x="0" y="25"/>
                    </a:lnTo>
                    <a:lnTo>
                      <a:pt x="1" y="30"/>
                    </a:lnTo>
                    <a:lnTo>
                      <a:pt x="2" y="34"/>
                    </a:lnTo>
                    <a:lnTo>
                      <a:pt x="3" y="39"/>
                    </a:lnTo>
                    <a:lnTo>
                      <a:pt x="5" y="43"/>
                    </a:lnTo>
                    <a:lnTo>
                      <a:pt x="8" y="47"/>
                    </a:lnTo>
                    <a:lnTo>
                      <a:pt x="10" y="48"/>
                    </a:lnTo>
                    <a:lnTo>
                      <a:pt x="11" y="48"/>
                    </a:lnTo>
                    <a:lnTo>
                      <a:pt x="13" y="49"/>
                    </a:lnTo>
                    <a:lnTo>
                      <a:pt x="15" y="50"/>
                    </a:lnTo>
                    <a:lnTo>
                      <a:pt x="17" y="50"/>
                    </a:lnTo>
                    <a:lnTo>
                      <a:pt x="18" y="51"/>
                    </a:lnTo>
                    <a:lnTo>
                      <a:pt x="19" y="51"/>
                    </a:lnTo>
                    <a:lnTo>
                      <a:pt x="20" y="51"/>
                    </a:lnTo>
                    <a:lnTo>
                      <a:pt x="19" y="50"/>
                    </a:lnTo>
                    <a:lnTo>
                      <a:pt x="18" y="49"/>
                    </a:lnTo>
                    <a:lnTo>
                      <a:pt x="17" y="48"/>
                    </a:lnTo>
                    <a:lnTo>
                      <a:pt x="15" y="47"/>
                    </a:lnTo>
                    <a:lnTo>
                      <a:pt x="13" y="46"/>
                    </a:lnTo>
                    <a:lnTo>
                      <a:pt x="12" y="45"/>
                    </a:lnTo>
                    <a:lnTo>
                      <a:pt x="10" y="44"/>
                    </a:lnTo>
                    <a:lnTo>
                      <a:pt x="10" y="43"/>
                    </a:lnTo>
                    <a:lnTo>
                      <a:pt x="8" y="39"/>
                    </a:lnTo>
                    <a:lnTo>
                      <a:pt x="7" y="36"/>
                    </a:lnTo>
                    <a:lnTo>
                      <a:pt x="6" y="32"/>
                    </a:lnTo>
                    <a:lnTo>
                      <a:pt x="6" y="29"/>
                    </a:lnTo>
                    <a:lnTo>
                      <a:pt x="6" y="25"/>
                    </a:lnTo>
                    <a:lnTo>
                      <a:pt x="6" y="21"/>
                    </a:lnTo>
                    <a:lnTo>
                      <a:pt x="6" y="18"/>
                    </a:lnTo>
                    <a:lnTo>
                      <a:pt x="7" y="14"/>
                    </a:lnTo>
                    <a:lnTo>
                      <a:pt x="7" y="13"/>
                    </a:lnTo>
                    <a:lnTo>
                      <a:pt x="8" y="12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9" y="10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11" y="7"/>
                    </a:lnTo>
                    <a:lnTo>
                      <a:pt x="13" y="6"/>
                    </a:lnTo>
                    <a:lnTo>
                      <a:pt x="16" y="4"/>
                    </a:lnTo>
                    <a:lnTo>
                      <a:pt x="19" y="4"/>
                    </a:lnTo>
                    <a:lnTo>
                      <a:pt x="22" y="3"/>
                    </a:lnTo>
                    <a:lnTo>
                      <a:pt x="25" y="3"/>
                    </a:lnTo>
                    <a:lnTo>
                      <a:pt x="27" y="3"/>
                    </a:lnTo>
                    <a:lnTo>
                      <a:pt x="28" y="3"/>
                    </a:lnTo>
                    <a:lnTo>
                      <a:pt x="29" y="3"/>
                    </a:lnTo>
                    <a:lnTo>
                      <a:pt x="27" y="2"/>
                    </a:lnTo>
                    <a:lnTo>
                      <a:pt x="25" y="1"/>
                    </a:lnTo>
                    <a:lnTo>
                      <a:pt x="23" y="1"/>
                    </a:lnTo>
                    <a:lnTo>
                      <a:pt x="21" y="0"/>
                    </a:lnTo>
                    <a:lnTo>
                      <a:pt x="19" y="1"/>
                    </a:lnTo>
                    <a:lnTo>
                      <a:pt x="16" y="1"/>
                    </a:lnTo>
                    <a:lnTo>
                      <a:pt x="14" y="2"/>
                    </a:lnTo>
                    <a:lnTo>
                      <a:pt x="13" y="2"/>
                    </a:lnTo>
                    <a:lnTo>
                      <a:pt x="11" y="3"/>
                    </a:lnTo>
                    <a:lnTo>
                      <a:pt x="10" y="4"/>
                    </a:lnTo>
                    <a:lnTo>
                      <a:pt x="9" y="5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9"/>
                    </a:lnTo>
                    <a:lnTo>
                      <a:pt x="4" y="10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8" name="Freeform 69"/>
              <p:cNvSpPr>
                <a:spLocks/>
              </p:cNvSpPr>
              <p:nvPr/>
            </p:nvSpPr>
            <p:spPr bwMode="auto">
              <a:xfrm>
                <a:off x="2138311" y="2597302"/>
                <a:ext cx="121762" cy="120835"/>
              </a:xfrm>
              <a:custGeom>
                <a:avLst/>
                <a:gdLst>
                  <a:gd name="T0" fmla="*/ 0 w 69"/>
                  <a:gd name="T1" fmla="*/ 1 h 71"/>
                  <a:gd name="T2" fmla="*/ 0 w 69"/>
                  <a:gd name="T3" fmla="*/ 11 h 71"/>
                  <a:gd name="T4" fmla="*/ 0 w 69"/>
                  <a:gd name="T5" fmla="*/ 34 h 71"/>
                  <a:gd name="T6" fmla="*/ 0 w 69"/>
                  <a:gd name="T7" fmla="*/ 57 h 71"/>
                  <a:gd name="T8" fmla="*/ 1 w 69"/>
                  <a:gd name="T9" fmla="*/ 67 h 71"/>
                  <a:gd name="T10" fmla="*/ 2 w 69"/>
                  <a:gd name="T11" fmla="*/ 67 h 71"/>
                  <a:gd name="T12" fmla="*/ 4 w 69"/>
                  <a:gd name="T13" fmla="*/ 68 h 71"/>
                  <a:gd name="T14" fmla="*/ 6 w 69"/>
                  <a:gd name="T15" fmla="*/ 68 h 71"/>
                  <a:gd name="T16" fmla="*/ 10 w 69"/>
                  <a:gd name="T17" fmla="*/ 68 h 71"/>
                  <a:gd name="T18" fmla="*/ 14 w 69"/>
                  <a:gd name="T19" fmla="*/ 68 h 71"/>
                  <a:gd name="T20" fmla="*/ 19 w 69"/>
                  <a:gd name="T21" fmla="*/ 69 h 71"/>
                  <a:gd name="T22" fmla="*/ 24 w 69"/>
                  <a:gd name="T23" fmla="*/ 69 h 71"/>
                  <a:gd name="T24" fmla="*/ 29 w 69"/>
                  <a:gd name="T25" fmla="*/ 69 h 71"/>
                  <a:gd name="T26" fmla="*/ 35 w 69"/>
                  <a:gd name="T27" fmla="*/ 69 h 71"/>
                  <a:gd name="T28" fmla="*/ 41 w 69"/>
                  <a:gd name="T29" fmla="*/ 70 h 71"/>
                  <a:gd name="T30" fmla="*/ 46 w 69"/>
                  <a:gd name="T31" fmla="*/ 70 h 71"/>
                  <a:gd name="T32" fmla="*/ 51 w 69"/>
                  <a:gd name="T33" fmla="*/ 70 h 71"/>
                  <a:gd name="T34" fmla="*/ 56 w 69"/>
                  <a:gd name="T35" fmla="*/ 70 h 71"/>
                  <a:gd name="T36" fmla="*/ 60 w 69"/>
                  <a:gd name="T37" fmla="*/ 71 h 71"/>
                  <a:gd name="T38" fmla="*/ 63 w 69"/>
                  <a:gd name="T39" fmla="*/ 71 h 71"/>
                  <a:gd name="T40" fmla="*/ 66 w 69"/>
                  <a:gd name="T41" fmla="*/ 71 h 71"/>
                  <a:gd name="T42" fmla="*/ 69 w 69"/>
                  <a:gd name="T43" fmla="*/ 0 h 71"/>
                  <a:gd name="T44" fmla="*/ 0 w 69"/>
                  <a:gd name="T45" fmla="*/ 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9" h="71">
                    <a:moveTo>
                      <a:pt x="0" y="1"/>
                    </a:moveTo>
                    <a:lnTo>
                      <a:pt x="0" y="11"/>
                    </a:lnTo>
                    <a:lnTo>
                      <a:pt x="0" y="34"/>
                    </a:lnTo>
                    <a:lnTo>
                      <a:pt x="0" y="57"/>
                    </a:lnTo>
                    <a:lnTo>
                      <a:pt x="1" y="67"/>
                    </a:lnTo>
                    <a:lnTo>
                      <a:pt x="2" y="67"/>
                    </a:lnTo>
                    <a:lnTo>
                      <a:pt x="4" y="68"/>
                    </a:lnTo>
                    <a:lnTo>
                      <a:pt x="6" y="68"/>
                    </a:lnTo>
                    <a:lnTo>
                      <a:pt x="10" y="68"/>
                    </a:lnTo>
                    <a:lnTo>
                      <a:pt x="14" y="68"/>
                    </a:lnTo>
                    <a:lnTo>
                      <a:pt x="19" y="69"/>
                    </a:lnTo>
                    <a:lnTo>
                      <a:pt x="24" y="69"/>
                    </a:lnTo>
                    <a:lnTo>
                      <a:pt x="29" y="69"/>
                    </a:lnTo>
                    <a:lnTo>
                      <a:pt x="35" y="69"/>
                    </a:lnTo>
                    <a:lnTo>
                      <a:pt x="41" y="70"/>
                    </a:lnTo>
                    <a:lnTo>
                      <a:pt x="46" y="70"/>
                    </a:lnTo>
                    <a:lnTo>
                      <a:pt x="51" y="70"/>
                    </a:lnTo>
                    <a:lnTo>
                      <a:pt x="56" y="70"/>
                    </a:lnTo>
                    <a:lnTo>
                      <a:pt x="60" y="71"/>
                    </a:lnTo>
                    <a:lnTo>
                      <a:pt x="63" y="71"/>
                    </a:lnTo>
                    <a:lnTo>
                      <a:pt x="66" y="71"/>
                    </a:lnTo>
                    <a:lnTo>
                      <a:pt x="69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9" name="Freeform 70"/>
              <p:cNvSpPr>
                <a:spLocks/>
              </p:cNvSpPr>
              <p:nvPr/>
            </p:nvSpPr>
            <p:spPr bwMode="auto">
              <a:xfrm>
                <a:off x="1944254" y="2597303"/>
                <a:ext cx="44117" cy="73183"/>
              </a:xfrm>
              <a:custGeom>
                <a:avLst/>
                <a:gdLst>
                  <a:gd name="T0" fmla="*/ 10 w 25"/>
                  <a:gd name="T1" fmla="*/ 18 h 43"/>
                  <a:gd name="T2" fmla="*/ 12 w 25"/>
                  <a:gd name="T3" fmla="*/ 22 h 43"/>
                  <a:gd name="T4" fmla="*/ 15 w 25"/>
                  <a:gd name="T5" fmla="*/ 26 h 43"/>
                  <a:gd name="T6" fmla="*/ 17 w 25"/>
                  <a:gd name="T7" fmla="*/ 27 h 43"/>
                  <a:gd name="T8" fmla="*/ 20 w 25"/>
                  <a:gd name="T9" fmla="*/ 27 h 43"/>
                  <a:gd name="T10" fmla="*/ 21 w 25"/>
                  <a:gd name="T11" fmla="*/ 28 h 43"/>
                  <a:gd name="T12" fmla="*/ 20 w 25"/>
                  <a:gd name="T13" fmla="*/ 29 h 43"/>
                  <a:gd name="T14" fmla="*/ 17 w 25"/>
                  <a:gd name="T15" fmla="*/ 30 h 43"/>
                  <a:gd name="T16" fmla="*/ 15 w 25"/>
                  <a:gd name="T17" fmla="*/ 29 h 43"/>
                  <a:gd name="T18" fmla="*/ 11 w 25"/>
                  <a:gd name="T19" fmla="*/ 29 h 43"/>
                  <a:gd name="T20" fmla="*/ 9 w 25"/>
                  <a:gd name="T21" fmla="*/ 30 h 43"/>
                  <a:gd name="T22" fmla="*/ 10 w 25"/>
                  <a:gd name="T23" fmla="*/ 34 h 43"/>
                  <a:gd name="T24" fmla="*/ 13 w 25"/>
                  <a:gd name="T25" fmla="*/ 38 h 43"/>
                  <a:gd name="T26" fmla="*/ 15 w 25"/>
                  <a:gd name="T27" fmla="*/ 40 h 43"/>
                  <a:gd name="T28" fmla="*/ 11 w 25"/>
                  <a:gd name="T29" fmla="*/ 40 h 43"/>
                  <a:gd name="T30" fmla="*/ 8 w 25"/>
                  <a:gd name="T31" fmla="*/ 39 h 43"/>
                  <a:gd name="T32" fmla="*/ 6 w 25"/>
                  <a:gd name="T33" fmla="*/ 37 h 43"/>
                  <a:gd name="T34" fmla="*/ 4 w 25"/>
                  <a:gd name="T35" fmla="*/ 35 h 43"/>
                  <a:gd name="T36" fmla="*/ 1 w 25"/>
                  <a:gd name="T37" fmla="*/ 33 h 43"/>
                  <a:gd name="T38" fmla="*/ 0 w 25"/>
                  <a:gd name="T39" fmla="*/ 36 h 43"/>
                  <a:gd name="T40" fmla="*/ 3 w 25"/>
                  <a:gd name="T41" fmla="*/ 40 h 43"/>
                  <a:gd name="T42" fmla="*/ 8 w 25"/>
                  <a:gd name="T43" fmla="*/ 42 h 43"/>
                  <a:gd name="T44" fmla="*/ 13 w 25"/>
                  <a:gd name="T45" fmla="*/ 43 h 43"/>
                  <a:gd name="T46" fmla="*/ 16 w 25"/>
                  <a:gd name="T47" fmla="*/ 42 h 43"/>
                  <a:gd name="T48" fmla="*/ 19 w 25"/>
                  <a:gd name="T49" fmla="*/ 41 h 43"/>
                  <a:gd name="T50" fmla="*/ 20 w 25"/>
                  <a:gd name="T51" fmla="*/ 39 h 43"/>
                  <a:gd name="T52" fmla="*/ 19 w 25"/>
                  <a:gd name="T53" fmla="*/ 39 h 43"/>
                  <a:gd name="T54" fmla="*/ 17 w 25"/>
                  <a:gd name="T55" fmla="*/ 38 h 43"/>
                  <a:gd name="T56" fmla="*/ 14 w 25"/>
                  <a:gd name="T57" fmla="*/ 36 h 43"/>
                  <a:gd name="T58" fmla="*/ 14 w 25"/>
                  <a:gd name="T59" fmla="*/ 33 h 43"/>
                  <a:gd name="T60" fmla="*/ 18 w 25"/>
                  <a:gd name="T61" fmla="*/ 33 h 43"/>
                  <a:gd name="T62" fmla="*/ 22 w 25"/>
                  <a:gd name="T63" fmla="*/ 31 h 43"/>
                  <a:gd name="T64" fmla="*/ 25 w 25"/>
                  <a:gd name="T65" fmla="*/ 26 h 43"/>
                  <a:gd name="T66" fmla="*/ 24 w 25"/>
                  <a:gd name="T67" fmla="*/ 21 h 43"/>
                  <a:gd name="T68" fmla="*/ 23 w 25"/>
                  <a:gd name="T69" fmla="*/ 24 h 43"/>
                  <a:gd name="T70" fmla="*/ 22 w 25"/>
                  <a:gd name="T71" fmla="*/ 25 h 43"/>
                  <a:gd name="T72" fmla="*/ 20 w 25"/>
                  <a:gd name="T73" fmla="*/ 25 h 43"/>
                  <a:gd name="T74" fmla="*/ 18 w 25"/>
                  <a:gd name="T75" fmla="*/ 25 h 43"/>
                  <a:gd name="T76" fmla="*/ 16 w 25"/>
                  <a:gd name="T77" fmla="*/ 25 h 43"/>
                  <a:gd name="T78" fmla="*/ 16 w 25"/>
                  <a:gd name="T79" fmla="*/ 15 h 43"/>
                  <a:gd name="T80" fmla="*/ 18 w 25"/>
                  <a:gd name="T81" fmla="*/ 5 h 43"/>
                  <a:gd name="T82" fmla="*/ 13 w 25"/>
                  <a:gd name="T83" fmla="*/ 1 h 43"/>
                  <a:gd name="T84" fmla="*/ 11 w 25"/>
                  <a:gd name="T85" fmla="*/ 1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5" h="43">
                    <a:moveTo>
                      <a:pt x="11" y="14"/>
                    </a:moveTo>
                    <a:lnTo>
                      <a:pt x="10" y="16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2" y="22"/>
                    </a:lnTo>
                    <a:lnTo>
                      <a:pt x="13" y="24"/>
                    </a:lnTo>
                    <a:lnTo>
                      <a:pt x="14" y="25"/>
                    </a:lnTo>
                    <a:lnTo>
                      <a:pt x="15" y="26"/>
                    </a:lnTo>
                    <a:lnTo>
                      <a:pt x="16" y="27"/>
                    </a:lnTo>
                    <a:lnTo>
                      <a:pt x="17" y="27"/>
                    </a:lnTo>
                    <a:lnTo>
                      <a:pt x="17" y="27"/>
                    </a:lnTo>
                    <a:lnTo>
                      <a:pt x="18" y="27"/>
                    </a:lnTo>
                    <a:lnTo>
                      <a:pt x="19" y="27"/>
                    </a:lnTo>
                    <a:lnTo>
                      <a:pt x="20" y="27"/>
                    </a:lnTo>
                    <a:lnTo>
                      <a:pt x="21" y="27"/>
                    </a:lnTo>
                    <a:lnTo>
                      <a:pt x="22" y="27"/>
                    </a:lnTo>
                    <a:lnTo>
                      <a:pt x="21" y="28"/>
                    </a:lnTo>
                    <a:lnTo>
                      <a:pt x="21" y="28"/>
                    </a:lnTo>
                    <a:lnTo>
                      <a:pt x="20" y="29"/>
                    </a:lnTo>
                    <a:lnTo>
                      <a:pt x="20" y="29"/>
                    </a:lnTo>
                    <a:lnTo>
                      <a:pt x="19" y="29"/>
                    </a:lnTo>
                    <a:lnTo>
                      <a:pt x="18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6" y="30"/>
                    </a:lnTo>
                    <a:lnTo>
                      <a:pt x="15" y="29"/>
                    </a:lnTo>
                    <a:lnTo>
                      <a:pt x="14" y="29"/>
                    </a:lnTo>
                    <a:lnTo>
                      <a:pt x="13" y="29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10" y="30"/>
                    </a:lnTo>
                    <a:lnTo>
                      <a:pt x="9" y="30"/>
                    </a:lnTo>
                    <a:lnTo>
                      <a:pt x="9" y="31"/>
                    </a:lnTo>
                    <a:lnTo>
                      <a:pt x="10" y="33"/>
                    </a:lnTo>
                    <a:lnTo>
                      <a:pt x="10" y="34"/>
                    </a:lnTo>
                    <a:lnTo>
                      <a:pt x="11" y="35"/>
                    </a:lnTo>
                    <a:lnTo>
                      <a:pt x="12" y="37"/>
                    </a:lnTo>
                    <a:lnTo>
                      <a:pt x="13" y="38"/>
                    </a:lnTo>
                    <a:lnTo>
                      <a:pt x="14" y="39"/>
                    </a:lnTo>
                    <a:lnTo>
                      <a:pt x="16" y="39"/>
                    </a:lnTo>
                    <a:lnTo>
                      <a:pt x="15" y="40"/>
                    </a:lnTo>
                    <a:lnTo>
                      <a:pt x="13" y="40"/>
                    </a:lnTo>
                    <a:lnTo>
                      <a:pt x="12" y="40"/>
                    </a:lnTo>
                    <a:lnTo>
                      <a:pt x="11" y="40"/>
                    </a:lnTo>
                    <a:lnTo>
                      <a:pt x="10" y="40"/>
                    </a:lnTo>
                    <a:lnTo>
                      <a:pt x="9" y="39"/>
                    </a:lnTo>
                    <a:lnTo>
                      <a:pt x="8" y="39"/>
                    </a:lnTo>
                    <a:lnTo>
                      <a:pt x="7" y="38"/>
                    </a:lnTo>
                    <a:lnTo>
                      <a:pt x="6" y="38"/>
                    </a:lnTo>
                    <a:lnTo>
                      <a:pt x="6" y="37"/>
                    </a:lnTo>
                    <a:lnTo>
                      <a:pt x="5" y="36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3" y="34"/>
                    </a:lnTo>
                    <a:lnTo>
                      <a:pt x="2" y="33"/>
                    </a:lnTo>
                    <a:lnTo>
                      <a:pt x="1" y="33"/>
                    </a:lnTo>
                    <a:lnTo>
                      <a:pt x="0" y="34"/>
                    </a:lnTo>
                    <a:lnTo>
                      <a:pt x="0" y="35"/>
                    </a:lnTo>
                    <a:lnTo>
                      <a:pt x="0" y="36"/>
                    </a:lnTo>
                    <a:lnTo>
                      <a:pt x="0" y="37"/>
                    </a:lnTo>
                    <a:lnTo>
                      <a:pt x="1" y="38"/>
                    </a:lnTo>
                    <a:lnTo>
                      <a:pt x="3" y="40"/>
                    </a:lnTo>
                    <a:lnTo>
                      <a:pt x="4" y="41"/>
                    </a:lnTo>
                    <a:lnTo>
                      <a:pt x="6" y="41"/>
                    </a:lnTo>
                    <a:lnTo>
                      <a:pt x="8" y="42"/>
                    </a:lnTo>
                    <a:lnTo>
                      <a:pt x="10" y="43"/>
                    </a:lnTo>
                    <a:lnTo>
                      <a:pt x="12" y="43"/>
                    </a:lnTo>
                    <a:lnTo>
                      <a:pt x="13" y="43"/>
                    </a:lnTo>
                    <a:lnTo>
                      <a:pt x="14" y="43"/>
                    </a:lnTo>
                    <a:lnTo>
                      <a:pt x="15" y="43"/>
                    </a:lnTo>
                    <a:lnTo>
                      <a:pt x="16" y="42"/>
                    </a:lnTo>
                    <a:lnTo>
                      <a:pt x="17" y="42"/>
                    </a:lnTo>
                    <a:lnTo>
                      <a:pt x="18" y="42"/>
                    </a:lnTo>
                    <a:lnTo>
                      <a:pt x="19" y="41"/>
                    </a:lnTo>
                    <a:lnTo>
                      <a:pt x="20" y="40"/>
                    </a:lnTo>
                    <a:lnTo>
                      <a:pt x="20" y="40"/>
                    </a:lnTo>
                    <a:lnTo>
                      <a:pt x="20" y="39"/>
                    </a:lnTo>
                    <a:lnTo>
                      <a:pt x="20" y="39"/>
                    </a:lnTo>
                    <a:lnTo>
                      <a:pt x="19" y="39"/>
                    </a:lnTo>
                    <a:lnTo>
                      <a:pt x="19" y="39"/>
                    </a:lnTo>
                    <a:lnTo>
                      <a:pt x="18" y="38"/>
                    </a:lnTo>
                    <a:lnTo>
                      <a:pt x="17" y="38"/>
                    </a:lnTo>
                    <a:lnTo>
                      <a:pt x="17" y="38"/>
                    </a:lnTo>
                    <a:lnTo>
                      <a:pt x="16" y="38"/>
                    </a:lnTo>
                    <a:lnTo>
                      <a:pt x="15" y="37"/>
                    </a:lnTo>
                    <a:lnTo>
                      <a:pt x="14" y="36"/>
                    </a:lnTo>
                    <a:lnTo>
                      <a:pt x="13" y="34"/>
                    </a:lnTo>
                    <a:lnTo>
                      <a:pt x="13" y="33"/>
                    </a:lnTo>
                    <a:lnTo>
                      <a:pt x="14" y="33"/>
                    </a:lnTo>
                    <a:lnTo>
                      <a:pt x="15" y="33"/>
                    </a:lnTo>
                    <a:lnTo>
                      <a:pt x="17" y="33"/>
                    </a:lnTo>
                    <a:lnTo>
                      <a:pt x="18" y="33"/>
                    </a:lnTo>
                    <a:lnTo>
                      <a:pt x="19" y="32"/>
                    </a:lnTo>
                    <a:lnTo>
                      <a:pt x="20" y="32"/>
                    </a:lnTo>
                    <a:lnTo>
                      <a:pt x="22" y="31"/>
                    </a:lnTo>
                    <a:lnTo>
                      <a:pt x="23" y="30"/>
                    </a:lnTo>
                    <a:lnTo>
                      <a:pt x="24" y="28"/>
                    </a:lnTo>
                    <a:lnTo>
                      <a:pt x="25" y="26"/>
                    </a:lnTo>
                    <a:lnTo>
                      <a:pt x="25" y="23"/>
                    </a:lnTo>
                    <a:lnTo>
                      <a:pt x="25" y="21"/>
                    </a:lnTo>
                    <a:lnTo>
                      <a:pt x="24" y="21"/>
                    </a:lnTo>
                    <a:lnTo>
                      <a:pt x="24" y="22"/>
                    </a:lnTo>
                    <a:lnTo>
                      <a:pt x="23" y="23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22" y="25"/>
                    </a:lnTo>
                    <a:lnTo>
                      <a:pt x="22" y="25"/>
                    </a:lnTo>
                    <a:lnTo>
                      <a:pt x="21" y="25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19" y="25"/>
                    </a:lnTo>
                    <a:lnTo>
                      <a:pt x="18" y="25"/>
                    </a:lnTo>
                    <a:lnTo>
                      <a:pt x="18" y="25"/>
                    </a:lnTo>
                    <a:lnTo>
                      <a:pt x="17" y="25"/>
                    </a:lnTo>
                    <a:lnTo>
                      <a:pt x="17" y="25"/>
                    </a:lnTo>
                    <a:lnTo>
                      <a:pt x="16" y="25"/>
                    </a:lnTo>
                    <a:lnTo>
                      <a:pt x="15" y="21"/>
                    </a:lnTo>
                    <a:lnTo>
                      <a:pt x="15" y="18"/>
                    </a:lnTo>
                    <a:lnTo>
                      <a:pt x="16" y="15"/>
                    </a:lnTo>
                    <a:lnTo>
                      <a:pt x="17" y="11"/>
                    </a:lnTo>
                    <a:lnTo>
                      <a:pt x="18" y="8"/>
                    </a:lnTo>
                    <a:lnTo>
                      <a:pt x="18" y="5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12" y="5"/>
                    </a:lnTo>
                    <a:lnTo>
                      <a:pt x="11" y="10"/>
                    </a:lnTo>
                    <a:lnTo>
                      <a:pt x="11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0" name="Freeform 71"/>
              <p:cNvSpPr>
                <a:spLocks/>
              </p:cNvSpPr>
              <p:nvPr/>
            </p:nvSpPr>
            <p:spPr bwMode="auto">
              <a:xfrm>
                <a:off x="2143663" y="2600705"/>
                <a:ext cx="109409" cy="112325"/>
              </a:xfrm>
              <a:custGeom>
                <a:avLst/>
                <a:gdLst>
                  <a:gd name="T0" fmla="*/ 1 w 62"/>
                  <a:gd name="T1" fmla="*/ 63 h 66"/>
                  <a:gd name="T2" fmla="*/ 3 w 62"/>
                  <a:gd name="T3" fmla="*/ 63 h 66"/>
                  <a:gd name="T4" fmla="*/ 6 w 62"/>
                  <a:gd name="T5" fmla="*/ 63 h 66"/>
                  <a:gd name="T6" fmla="*/ 10 w 62"/>
                  <a:gd name="T7" fmla="*/ 64 h 66"/>
                  <a:gd name="T8" fmla="*/ 15 w 62"/>
                  <a:gd name="T9" fmla="*/ 64 h 66"/>
                  <a:gd name="T10" fmla="*/ 19 w 62"/>
                  <a:gd name="T11" fmla="*/ 64 h 66"/>
                  <a:gd name="T12" fmla="*/ 24 w 62"/>
                  <a:gd name="T13" fmla="*/ 64 h 66"/>
                  <a:gd name="T14" fmla="*/ 29 w 62"/>
                  <a:gd name="T15" fmla="*/ 65 h 66"/>
                  <a:gd name="T16" fmla="*/ 34 w 62"/>
                  <a:gd name="T17" fmla="*/ 65 h 66"/>
                  <a:gd name="T18" fmla="*/ 39 w 62"/>
                  <a:gd name="T19" fmla="*/ 65 h 66"/>
                  <a:gd name="T20" fmla="*/ 44 w 62"/>
                  <a:gd name="T21" fmla="*/ 65 h 66"/>
                  <a:gd name="T22" fmla="*/ 48 w 62"/>
                  <a:gd name="T23" fmla="*/ 66 h 66"/>
                  <a:gd name="T24" fmla="*/ 52 w 62"/>
                  <a:gd name="T25" fmla="*/ 66 h 66"/>
                  <a:gd name="T26" fmla="*/ 55 w 62"/>
                  <a:gd name="T27" fmla="*/ 66 h 66"/>
                  <a:gd name="T28" fmla="*/ 58 w 62"/>
                  <a:gd name="T29" fmla="*/ 66 h 66"/>
                  <a:gd name="T30" fmla="*/ 59 w 62"/>
                  <a:gd name="T31" fmla="*/ 66 h 66"/>
                  <a:gd name="T32" fmla="*/ 60 w 62"/>
                  <a:gd name="T33" fmla="*/ 66 h 66"/>
                  <a:gd name="T34" fmla="*/ 62 w 62"/>
                  <a:gd name="T35" fmla="*/ 0 h 66"/>
                  <a:gd name="T36" fmla="*/ 0 w 62"/>
                  <a:gd name="T37" fmla="*/ 1 h 66"/>
                  <a:gd name="T38" fmla="*/ 1 w 62"/>
                  <a:gd name="T39" fmla="*/ 6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2" h="66">
                    <a:moveTo>
                      <a:pt x="1" y="63"/>
                    </a:moveTo>
                    <a:lnTo>
                      <a:pt x="3" y="63"/>
                    </a:lnTo>
                    <a:lnTo>
                      <a:pt x="6" y="63"/>
                    </a:lnTo>
                    <a:lnTo>
                      <a:pt x="10" y="64"/>
                    </a:lnTo>
                    <a:lnTo>
                      <a:pt x="15" y="64"/>
                    </a:lnTo>
                    <a:lnTo>
                      <a:pt x="19" y="64"/>
                    </a:lnTo>
                    <a:lnTo>
                      <a:pt x="24" y="64"/>
                    </a:lnTo>
                    <a:lnTo>
                      <a:pt x="29" y="65"/>
                    </a:lnTo>
                    <a:lnTo>
                      <a:pt x="34" y="65"/>
                    </a:lnTo>
                    <a:lnTo>
                      <a:pt x="39" y="65"/>
                    </a:lnTo>
                    <a:lnTo>
                      <a:pt x="44" y="65"/>
                    </a:lnTo>
                    <a:lnTo>
                      <a:pt x="48" y="66"/>
                    </a:lnTo>
                    <a:lnTo>
                      <a:pt x="52" y="66"/>
                    </a:lnTo>
                    <a:lnTo>
                      <a:pt x="55" y="66"/>
                    </a:lnTo>
                    <a:lnTo>
                      <a:pt x="58" y="66"/>
                    </a:lnTo>
                    <a:lnTo>
                      <a:pt x="59" y="66"/>
                    </a:lnTo>
                    <a:lnTo>
                      <a:pt x="60" y="66"/>
                    </a:lnTo>
                    <a:lnTo>
                      <a:pt x="62" y="0"/>
                    </a:lnTo>
                    <a:lnTo>
                      <a:pt x="0" y="1"/>
                    </a:lnTo>
                    <a:lnTo>
                      <a:pt x="1" y="63"/>
                    </a:lnTo>
                    <a:close/>
                  </a:path>
                </a:pathLst>
              </a:custGeom>
              <a:solidFill>
                <a:srgbClr val="26A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1" name="Freeform 72"/>
              <p:cNvSpPr>
                <a:spLocks/>
              </p:cNvSpPr>
              <p:nvPr/>
            </p:nvSpPr>
            <p:spPr bwMode="auto">
              <a:xfrm>
                <a:off x="2125963" y="2726544"/>
                <a:ext cx="144702" cy="39144"/>
              </a:xfrm>
              <a:custGeom>
                <a:avLst/>
                <a:gdLst>
                  <a:gd name="T0" fmla="*/ 0 w 82"/>
                  <a:gd name="T1" fmla="*/ 1 h 23"/>
                  <a:gd name="T2" fmla="*/ 1 w 82"/>
                  <a:gd name="T3" fmla="*/ 1 h 23"/>
                  <a:gd name="T4" fmla="*/ 4 w 82"/>
                  <a:gd name="T5" fmla="*/ 3 h 23"/>
                  <a:gd name="T6" fmla="*/ 8 w 82"/>
                  <a:gd name="T7" fmla="*/ 4 h 23"/>
                  <a:gd name="T8" fmla="*/ 12 w 82"/>
                  <a:gd name="T9" fmla="*/ 6 h 23"/>
                  <a:gd name="T10" fmla="*/ 16 w 82"/>
                  <a:gd name="T11" fmla="*/ 7 h 23"/>
                  <a:gd name="T12" fmla="*/ 21 w 82"/>
                  <a:gd name="T13" fmla="*/ 9 h 23"/>
                  <a:gd name="T14" fmla="*/ 25 w 82"/>
                  <a:gd name="T15" fmla="*/ 9 h 23"/>
                  <a:gd name="T16" fmla="*/ 29 w 82"/>
                  <a:gd name="T17" fmla="*/ 13 h 23"/>
                  <a:gd name="T18" fmla="*/ 30 w 82"/>
                  <a:gd name="T19" fmla="*/ 21 h 23"/>
                  <a:gd name="T20" fmla="*/ 32 w 82"/>
                  <a:gd name="T21" fmla="*/ 21 h 23"/>
                  <a:gd name="T22" fmla="*/ 33 w 82"/>
                  <a:gd name="T23" fmla="*/ 15 h 23"/>
                  <a:gd name="T24" fmla="*/ 32 w 82"/>
                  <a:gd name="T25" fmla="*/ 12 h 23"/>
                  <a:gd name="T26" fmla="*/ 31 w 82"/>
                  <a:gd name="T27" fmla="*/ 10 h 23"/>
                  <a:gd name="T28" fmla="*/ 30 w 82"/>
                  <a:gd name="T29" fmla="*/ 9 h 23"/>
                  <a:gd name="T30" fmla="*/ 29 w 82"/>
                  <a:gd name="T31" fmla="*/ 8 h 23"/>
                  <a:gd name="T32" fmla="*/ 27 w 82"/>
                  <a:gd name="T33" fmla="*/ 8 h 23"/>
                  <a:gd name="T34" fmla="*/ 23 w 82"/>
                  <a:gd name="T35" fmla="*/ 7 h 23"/>
                  <a:gd name="T36" fmla="*/ 18 w 82"/>
                  <a:gd name="T37" fmla="*/ 5 h 23"/>
                  <a:gd name="T38" fmla="*/ 13 w 82"/>
                  <a:gd name="T39" fmla="*/ 4 h 23"/>
                  <a:gd name="T40" fmla="*/ 13 w 82"/>
                  <a:gd name="T41" fmla="*/ 3 h 23"/>
                  <a:gd name="T42" fmla="*/ 19 w 82"/>
                  <a:gd name="T43" fmla="*/ 3 h 23"/>
                  <a:gd name="T44" fmla="*/ 29 w 82"/>
                  <a:gd name="T45" fmla="*/ 4 h 23"/>
                  <a:gd name="T46" fmla="*/ 41 w 82"/>
                  <a:gd name="T47" fmla="*/ 5 h 23"/>
                  <a:gd name="T48" fmla="*/ 53 w 82"/>
                  <a:gd name="T49" fmla="*/ 6 h 23"/>
                  <a:gd name="T50" fmla="*/ 64 w 82"/>
                  <a:gd name="T51" fmla="*/ 6 h 23"/>
                  <a:gd name="T52" fmla="*/ 74 w 82"/>
                  <a:gd name="T53" fmla="*/ 7 h 23"/>
                  <a:gd name="T54" fmla="*/ 80 w 82"/>
                  <a:gd name="T55" fmla="*/ 7 h 23"/>
                  <a:gd name="T56" fmla="*/ 81 w 82"/>
                  <a:gd name="T57" fmla="*/ 7 h 23"/>
                  <a:gd name="T58" fmla="*/ 81 w 82"/>
                  <a:gd name="T59" fmla="*/ 6 h 23"/>
                  <a:gd name="T60" fmla="*/ 80 w 82"/>
                  <a:gd name="T61" fmla="*/ 5 h 23"/>
                  <a:gd name="T62" fmla="*/ 78 w 82"/>
                  <a:gd name="T63" fmla="*/ 5 h 23"/>
                  <a:gd name="T64" fmla="*/ 74 w 82"/>
                  <a:gd name="T65" fmla="*/ 4 h 23"/>
                  <a:gd name="T66" fmla="*/ 69 w 82"/>
                  <a:gd name="T67" fmla="*/ 4 h 23"/>
                  <a:gd name="T68" fmla="*/ 63 w 82"/>
                  <a:gd name="T69" fmla="*/ 4 h 23"/>
                  <a:gd name="T70" fmla="*/ 57 w 82"/>
                  <a:gd name="T71" fmla="*/ 3 h 23"/>
                  <a:gd name="T72" fmla="*/ 50 w 82"/>
                  <a:gd name="T73" fmla="*/ 3 h 23"/>
                  <a:gd name="T74" fmla="*/ 43 w 82"/>
                  <a:gd name="T75" fmla="*/ 2 h 23"/>
                  <a:gd name="T76" fmla="*/ 36 w 82"/>
                  <a:gd name="T77" fmla="*/ 1 h 23"/>
                  <a:gd name="T78" fmla="*/ 29 w 82"/>
                  <a:gd name="T79" fmla="*/ 1 h 23"/>
                  <a:gd name="T80" fmla="*/ 22 w 82"/>
                  <a:gd name="T81" fmla="*/ 1 h 23"/>
                  <a:gd name="T82" fmla="*/ 16 w 82"/>
                  <a:gd name="T83" fmla="*/ 0 h 23"/>
                  <a:gd name="T84" fmla="*/ 11 w 82"/>
                  <a:gd name="T85" fmla="*/ 0 h 23"/>
                  <a:gd name="T86" fmla="*/ 6 w 82"/>
                  <a:gd name="T87" fmla="*/ 0 h 23"/>
                  <a:gd name="T88" fmla="*/ 2 w 82"/>
                  <a:gd name="T89" fmla="*/ 0 h 23"/>
                  <a:gd name="T90" fmla="*/ 0 w 82"/>
                  <a:gd name="T9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2" h="23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8" y="4"/>
                    </a:lnTo>
                    <a:lnTo>
                      <a:pt x="10" y="5"/>
                    </a:lnTo>
                    <a:lnTo>
                      <a:pt x="12" y="6"/>
                    </a:lnTo>
                    <a:lnTo>
                      <a:pt x="14" y="7"/>
                    </a:lnTo>
                    <a:lnTo>
                      <a:pt x="16" y="7"/>
                    </a:lnTo>
                    <a:lnTo>
                      <a:pt x="19" y="8"/>
                    </a:lnTo>
                    <a:lnTo>
                      <a:pt x="21" y="9"/>
                    </a:lnTo>
                    <a:lnTo>
                      <a:pt x="23" y="9"/>
                    </a:lnTo>
                    <a:lnTo>
                      <a:pt x="25" y="9"/>
                    </a:lnTo>
                    <a:lnTo>
                      <a:pt x="27" y="9"/>
                    </a:lnTo>
                    <a:lnTo>
                      <a:pt x="29" y="13"/>
                    </a:lnTo>
                    <a:lnTo>
                      <a:pt x="30" y="17"/>
                    </a:lnTo>
                    <a:lnTo>
                      <a:pt x="30" y="21"/>
                    </a:lnTo>
                    <a:lnTo>
                      <a:pt x="30" y="23"/>
                    </a:lnTo>
                    <a:lnTo>
                      <a:pt x="32" y="21"/>
                    </a:lnTo>
                    <a:lnTo>
                      <a:pt x="33" y="18"/>
                    </a:lnTo>
                    <a:lnTo>
                      <a:pt x="33" y="15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31" y="11"/>
                    </a:lnTo>
                    <a:lnTo>
                      <a:pt x="31" y="10"/>
                    </a:lnTo>
                    <a:lnTo>
                      <a:pt x="31" y="9"/>
                    </a:lnTo>
                    <a:lnTo>
                      <a:pt x="30" y="9"/>
                    </a:lnTo>
                    <a:lnTo>
                      <a:pt x="29" y="8"/>
                    </a:lnTo>
                    <a:lnTo>
                      <a:pt x="29" y="8"/>
                    </a:lnTo>
                    <a:lnTo>
                      <a:pt x="28" y="8"/>
                    </a:lnTo>
                    <a:lnTo>
                      <a:pt x="27" y="8"/>
                    </a:lnTo>
                    <a:lnTo>
                      <a:pt x="25" y="7"/>
                    </a:lnTo>
                    <a:lnTo>
                      <a:pt x="23" y="7"/>
                    </a:lnTo>
                    <a:lnTo>
                      <a:pt x="20" y="6"/>
                    </a:lnTo>
                    <a:lnTo>
                      <a:pt x="18" y="5"/>
                    </a:lnTo>
                    <a:lnTo>
                      <a:pt x="15" y="4"/>
                    </a:lnTo>
                    <a:lnTo>
                      <a:pt x="13" y="4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6" y="3"/>
                    </a:lnTo>
                    <a:lnTo>
                      <a:pt x="19" y="3"/>
                    </a:lnTo>
                    <a:lnTo>
                      <a:pt x="24" y="4"/>
                    </a:lnTo>
                    <a:lnTo>
                      <a:pt x="29" y="4"/>
                    </a:lnTo>
                    <a:lnTo>
                      <a:pt x="35" y="4"/>
                    </a:lnTo>
                    <a:lnTo>
                      <a:pt x="41" y="5"/>
                    </a:lnTo>
                    <a:lnTo>
                      <a:pt x="47" y="5"/>
                    </a:lnTo>
                    <a:lnTo>
                      <a:pt x="53" y="6"/>
                    </a:lnTo>
                    <a:lnTo>
                      <a:pt x="59" y="6"/>
                    </a:lnTo>
                    <a:lnTo>
                      <a:pt x="64" y="6"/>
                    </a:lnTo>
                    <a:lnTo>
                      <a:pt x="69" y="7"/>
                    </a:lnTo>
                    <a:lnTo>
                      <a:pt x="74" y="7"/>
                    </a:lnTo>
                    <a:lnTo>
                      <a:pt x="77" y="7"/>
                    </a:lnTo>
                    <a:lnTo>
                      <a:pt x="80" y="7"/>
                    </a:lnTo>
                    <a:lnTo>
                      <a:pt x="82" y="7"/>
                    </a:lnTo>
                    <a:lnTo>
                      <a:pt x="81" y="7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5"/>
                    </a:lnTo>
                    <a:lnTo>
                      <a:pt x="80" y="5"/>
                    </a:lnTo>
                    <a:lnTo>
                      <a:pt x="79" y="5"/>
                    </a:lnTo>
                    <a:lnTo>
                      <a:pt x="78" y="5"/>
                    </a:lnTo>
                    <a:lnTo>
                      <a:pt x="76" y="5"/>
                    </a:lnTo>
                    <a:lnTo>
                      <a:pt x="74" y="4"/>
                    </a:lnTo>
                    <a:lnTo>
                      <a:pt x="72" y="4"/>
                    </a:lnTo>
                    <a:lnTo>
                      <a:pt x="69" y="4"/>
                    </a:lnTo>
                    <a:lnTo>
                      <a:pt x="66" y="4"/>
                    </a:lnTo>
                    <a:lnTo>
                      <a:pt x="63" y="4"/>
                    </a:lnTo>
                    <a:lnTo>
                      <a:pt x="60" y="3"/>
                    </a:lnTo>
                    <a:lnTo>
                      <a:pt x="57" y="3"/>
                    </a:lnTo>
                    <a:lnTo>
                      <a:pt x="54" y="3"/>
                    </a:lnTo>
                    <a:lnTo>
                      <a:pt x="50" y="3"/>
                    </a:lnTo>
                    <a:lnTo>
                      <a:pt x="47" y="2"/>
                    </a:lnTo>
                    <a:lnTo>
                      <a:pt x="43" y="2"/>
                    </a:lnTo>
                    <a:lnTo>
                      <a:pt x="40" y="2"/>
                    </a:lnTo>
                    <a:lnTo>
                      <a:pt x="36" y="1"/>
                    </a:lnTo>
                    <a:lnTo>
                      <a:pt x="33" y="1"/>
                    </a:lnTo>
                    <a:lnTo>
                      <a:pt x="29" y="1"/>
                    </a:lnTo>
                    <a:lnTo>
                      <a:pt x="26" y="1"/>
                    </a:lnTo>
                    <a:lnTo>
                      <a:pt x="22" y="1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" name="Freeform 73"/>
              <p:cNvSpPr>
                <a:spLocks/>
              </p:cNvSpPr>
              <p:nvPr/>
            </p:nvSpPr>
            <p:spPr bwMode="auto">
              <a:xfrm>
                <a:off x="2127780" y="2747068"/>
                <a:ext cx="190583" cy="37443"/>
              </a:xfrm>
              <a:custGeom>
                <a:avLst/>
                <a:gdLst>
                  <a:gd name="T0" fmla="*/ 76 w 108"/>
                  <a:gd name="T1" fmla="*/ 22 h 22"/>
                  <a:gd name="T2" fmla="*/ 82 w 108"/>
                  <a:gd name="T3" fmla="*/ 21 h 22"/>
                  <a:gd name="T4" fmla="*/ 91 w 108"/>
                  <a:gd name="T5" fmla="*/ 19 h 22"/>
                  <a:gd name="T6" fmla="*/ 99 w 108"/>
                  <a:gd name="T7" fmla="*/ 17 h 22"/>
                  <a:gd name="T8" fmla="*/ 106 w 108"/>
                  <a:gd name="T9" fmla="*/ 15 h 22"/>
                  <a:gd name="T10" fmla="*/ 107 w 108"/>
                  <a:gd name="T11" fmla="*/ 14 h 22"/>
                  <a:gd name="T12" fmla="*/ 106 w 108"/>
                  <a:gd name="T13" fmla="*/ 13 h 22"/>
                  <a:gd name="T14" fmla="*/ 71 w 108"/>
                  <a:gd name="T15" fmla="*/ 7 h 22"/>
                  <a:gd name="T16" fmla="*/ 72 w 108"/>
                  <a:gd name="T17" fmla="*/ 2 h 22"/>
                  <a:gd name="T18" fmla="*/ 74 w 108"/>
                  <a:gd name="T19" fmla="*/ 2 h 22"/>
                  <a:gd name="T20" fmla="*/ 80 w 108"/>
                  <a:gd name="T21" fmla="*/ 3 h 22"/>
                  <a:gd name="T22" fmla="*/ 86 w 108"/>
                  <a:gd name="T23" fmla="*/ 3 h 22"/>
                  <a:gd name="T24" fmla="*/ 92 w 108"/>
                  <a:gd name="T25" fmla="*/ 4 h 22"/>
                  <a:gd name="T26" fmla="*/ 96 w 108"/>
                  <a:gd name="T27" fmla="*/ 4 h 22"/>
                  <a:gd name="T28" fmla="*/ 97 w 108"/>
                  <a:gd name="T29" fmla="*/ 4 h 22"/>
                  <a:gd name="T30" fmla="*/ 95 w 108"/>
                  <a:gd name="T31" fmla="*/ 3 h 22"/>
                  <a:gd name="T32" fmla="*/ 90 w 108"/>
                  <a:gd name="T33" fmla="*/ 2 h 22"/>
                  <a:gd name="T34" fmla="*/ 85 w 108"/>
                  <a:gd name="T35" fmla="*/ 1 h 22"/>
                  <a:gd name="T36" fmla="*/ 80 w 108"/>
                  <a:gd name="T37" fmla="*/ 1 h 22"/>
                  <a:gd name="T38" fmla="*/ 75 w 108"/>
                  <a:gd name="T39" fmla="*/ 0 h 22"/>
                  <a:gd name="T40" fmla="*/ 70 w 108"/>
                  <a:gd name="T41" fmla="*/ 0 h 22"/>
                  <a:gd name="T42" fmla="*/ 68 w 108"/>
                  <a:gd name="T43" fmla="*/ 4 h 22"/>
                  <a:gd name="T44" fmla="*/ 68 w 108"/>
                  <a:gd name="T45" fmla="*/ 9 h 22"/>
                  <a:gd name="T46" fmla="*/ 72 w 108"/>
                  <a:gd name="T47" fmla="*/ 13 h 22"/>
                  <a:gd name="T48" fmla="*/ 76 w 108"/>
                  <a:gd name="T49" fmla="*/ 11 h 22"/>
                  <a:gd name="T50" fmla="*/ 81 w 108"/>
                  <a:gd name="T51" fmla="*/ 12 h 22"/>
                  <a:gd name="T52" fmla="*/ 86 w 108"/>
                  <a:gd name="T53" fmla="*/ 12 h 22"/>
                  <a:gd name="T54" fmla="*/ 91 w 108"/>
                  <a:gd name="T55" fmla="*/ 13 h 22"/>
                  <a:gd name="T56" fmla="*/ 96 w 108"/>
                  <a:gd name="T57" fmla="*/ 14 h 22"/>
                  <a:gd name="T58" fmla="*/ 98 w 108"/>
                  <a:gd name="T59" fmla="*/ 15 h 22"/>
                  <a:gd name="T60" fmla="*/ 93 w 108"/>
                  <a:gd name="T61" fmla="*/ 16 h 22"/>
                  <a:gd name="T62" fmla="*/ 88 w 108"/>
                  <a:gd name="T63" fmla="*/ 17 h 22"/>
                  <a:gd name="T64" fmla="*/ 84 w 108"/>
                  <a:gd name="T65" fmla="*/ 18 h 22"/>
                  <a:gd name="T66" fmla="*/ 79 w 108"/>
                  <a:gd name="T67" fmla="*/ 19 h 22"/>
                  <a:gd name="T68" fmla="*/ 74 w 108"/>
                  <a:gd name="T69" fmla="*/ 20 h 22"/>
                  <a:gd name="T70" fmla="*/ 69 w 108"/>
                  <a:gd name="T71" fmla="*/ 19 h 22"/>
                  <a:gd name="T72" fmla="*/ 57 w 108"/>
                  <a:gd name="T73" fmla="*/ 17 h 22"/>
                  <a:gd name="T74" fmla="*/ 41 w 108"/>
                  <a:gd name="T75" fmla="*/ 15 h 22"/>
                  <a:gd name="T76" fmla="*/ 26 w 108"/>
                  <a:gd name="T77" fmla="*/ 13 h 22"/>
                  <a:gd name="T78" fmla="*/ 13 w 108"/>
                  <a:gd name="T79" fmla="*/ 11 h 22"/>
                  <a:gd name="T80" fmla="*/ 27 w 108"/>
                  <a:gd name="T81" fmla="*/ 8 h 22"/>
                  <a:gd name="T82" fmla="*/ 26 w 108"/>
                  <a:gd name="T83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8" h="22">
                    <a:moveTo>
                      <a:pt x="75" y="22"/>
                    </a:moveTo>
                    <a:lnTo>
                      <a:pt x="75" y="22"/>
                    </a:lnTo>
                    <a:lnTo>
                      <a:pt x="76" y="22"/>
                    </a:lnTo>
                    <a:lnTo>
                      <a:pt x="78" y="22"/>
                    </a:lnTo>
                    <a:lnTo>
                      <a:pt x="80" y="21"/>
                    </a:lnTo>
                    <a:lnTo>
                      <a:pt x="82" y="21"/>
                    </a:lnTo>
                    <a:lnTo>
                      <a:pt x="85" y="20"/>
                    </a:lnTo>
                    <a:lnTo>
                      <a:pt x="88" y="19"/>
                    </a:lnTo>
                    <a:lnTo>
                      <a:pt x="91" y="19"/>
                    </a:lnTo>
                    <a:lnTo>
                      <a:pt x="94" y="18"/>
                    </a:lnTo>
                    <a:lnTo>
                      <a:pt x="97" y="17"/>
                    </a:lnTo>
                    <a:lnTo>
                      <a:pt x="99" y="17"/>
                    </a:lnTo>
                    <a:lnTo>
                      <a:pt x="102" y="16"/>
                    </a:lnTo>
                    <a:lnTo>
                      <a:pt x="104" y="15"/>
                    </a:lnTo>
                    <a:lnTo>
                      <a:pt x="106" y="15"/>
                    </a:lnTo>
                    <a:lnTo>
                      <a:pt x="107" y="14"/>
                    </a:lnTo>
                    <a:lnTo>
                      <a:pt x="108" y="14"/>
                    </a:lnTo>
                    <a:lnTo>
                      <a:pt x="107" y="14"/>
                    </a:lnTo>
                    <a:lnTo>
                      <a:pt x="107" y="13"/>
                    </a:lnTo>
                    <a:lnTo>
                      <a:pt x="106" y="13"/>
                    </a:lnTo>
                    <a:lnTo>
                      <a:pt x="106" y="13"/>
                    </a:lnTo>
                    <a:lnTo>
                      <a:pt x="72" y="8"/>
                    </a:lnTo>
                    <a:lnTo>
                      <a:pt x="71" y="8"/>
                    </a:lnTo>
                    <a:lnTo>
                      <a:pt x="71" y="7"/>
                    </a:lnTo>
                    <a:lnTo>
                      <a:pt x="71" y="5"/>
                    </a:lnTo>
                    <a:lnTo>
                      <a:pt x="71" y="3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3" y="2"/>
                    </a:lnTo>
                    <a:lnTo>
                      <a:pt x="74" y="2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80" y="3"/>
                    </a:lnTo>
                    <a:lnTo>
                      <a:pt x="82" y="3"/>
                    </a:lnTo>
                    <a:lnTo>
                      <a:pt x="84" y="3"/>
                    </a:lnTo>
                    <a:lnTo>
                      <a:pt x="86" y="3"/>
                    </a:lnTo>
                    <a:lnTo>
                      <a:pt x="89" y="4"/>
                    </a:lnTo>
                    <a:lnTo>
                      <a:pt x="91" y="4"/>
                    </a:lnTo>
                    <a:lnTo>
                      <a:pt x="92" y="4"/>
                    </a:lnTo>
                    <a:lnTo>
                      <a:pt x="94" y="4"/>
                    </a:lnTo>
                    <a:lnTo>
                      <a:pt x="95" y="4"/>
                    </a:lnTo>
                    <a:lnTo>
                      <a:pt x="96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3"/>
                    </a:lnTo>
                    <a:lnTo>
                      <a:pt x="97" y="3"/>
                    </a:lnTo>
                    <a:lnTo>
                      <a:pt x="95" y="3"/>
                    </a:lnTo>
                    <a:lnTo>
                      <a:pt x="94" y="2"/>
                    </a:lnTo>
                    <a:lnTo>
                      <a:pt x="92" y="2"/>
                    </a:lnTo>
                    <a:lnTo>
                      <a:pt x="90" y="2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5" y="1"/>
                    </a:lnTo>
                    <a:lnTo>
                      <a:pt x="84" y="1"/>
                    </a:lnTo>
                    <a:lnTo>
                      <a:pt x="82" y="1"/>
                    </a:lnTo>
                    <a:lnTo>
                      <a:pt x="80" y="1"/>
                    </a:lnTo>
                    <a:lnTo>
                      <a:pt x="79" y="1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9" y="1"/>
                    </a:lnTo>
                    <a:lnTo>
                      <a:pt x="68" y="3"/>
                    </a:lnTo>
                    <a:lnTo>
                      <a:pt x="68" y="4"/>
                    </a:lnTo>
                    <a:lnTo>
                      <a:pt x="68" y="6"/>
                    </a:lnTo>
                    <a:lnTo>
                      <a:pt x="67" y="8"/>
                    </a:lnTo>
                    <a:lnTo>
                      <a:pt x="68" y="9"/>
                    </a:lnTo>
                    <a:lnTo>
                      <a:pt x="68" y="11"/>
                    </a:lnTo>
                    <a:lnTo>
                      <a:pt x="69" y="13"/>
                    </a:lnTo>
                    <a:lnTo>
                      <a:pt x="72" y="13"/>
                    </a:lnTo>
                    <a:lnTo>
                      <a:pt x="72" y="11"/>
                    </a:lnTo>
                    <a:lnTo>
                      <a:pt x="74" y="11"/>
                    </a:lnTo>
                    <a:lnTo>
                      <a:pt x="76" y="11"/>
                    </a:lnTo>
                    <a:lnTo>
                      <a:pt x="78" y="11"/>
                    </a:lnTo>
                    <a:lnTo>
                      <a:pt x="79" y="12"/>
                    </a:lnTo>
                    <a:lnTo>
                      <a:pt x="81" y="12"/>
                    </a:lnTo>
                    <a:lnTo>
                      <a:pt x="83" y="12"/>
                    </a:lnTo>
                    <a:lnTo>
                      <a:pt x="84" y="12"/>
                    </a:lnTo>
                    <a:lnTo>
                      <a:pt x="86" y="12"/>
                    </a:lnTo>
                    <a:lnTo>
                      <a:pt x="88" y="13"/>
                    </a:lnTo>
                    <a:lnTo>
                      <a:pt x="89" y="13"/>
                    </a:lnTo>
                    <a:lnTo>
                      <a:pt x="91" y="13"/>
                    </a:lnTo>
                    <a:lnTo>
                      <a:pt x="93" y="13"/>
                    </a:lnTo>
                    <a:lnTo>
                      <a:pt x="94" y="14"/>
                    </a:lnTo>
                    <a:lnTo>
                      <a:pt x="96" y="14"/>
                    </a:lnTo>
                    <a:lnTo>
                      <a:pt x="98" y="14"/>
                    </a:lnTo>
                    <a:lnTo>
                      <a:pt x="99" y="14"/>
                    </a:lnTo>
                    <a:lnTo>
                      <a:pt x="98" y="15"/>
                    </a:lnTo>
                    <a:lnTo>
                      <a:pt x="96" y="15"/>
                    </a:lnTo>
                    <a:lnTo>
                      <a:pt x="95" y="15"/>
                    </a:lnTo>
                    <a:lnTo>
                      <a:pt x="93" y="16"/>
                    </a:lnTo>
                    <a:lnTo>
                      <a:pt x="92" y="16"/>
                    </a:lnTo>
                    <a:lnTo>
                      <a:pt x="90" y="16"/>
                    </a:lnTo>
                    <a:lnTo>
                      <a:pt x="88" y="17"/>
                    </a:lnTo>
                    <a:lnTo>
                      <a:pt x="87" y="17"/>
                    </a:lnTo>
                    <a:lnTo>
                      <a:pt x="85" y="18"/>
                    </a:lnTo>
                    <a:lnTo>
                      <a:pt x="84" y="18"/>
                    </a:lnTo>
                    <a:lnTo>
                      <a:pt x="82" y="18"/>
                    </a:lnTo>
                    <a:lnTo>
                      <a:pt x="81" y="19"/>
                    </a:lnTo>
                    <a:lnTo>
                      <a:pt x="79" y="19"/>
                    </a:lnTo>
                    <a:lnTo>
                      <a:pt x="77" y="19"/>
                    </a:lnTo>
                    <a:lnTo>
                      <a:pt x="76" y="19"/>
                    </a:lnTo>
                    <a:lnTo>
                      <a:pt x="74" y="20"/>
                    </a:lnTo>
                    <a:lnTo>
                      <a:pt x="74" y="20"/>
                    </a:lnTo>
                    <a:lnTo>
                      <a:pt x="72" y="19"/>
                    </a:lnTo>
                    <a:lnTo>
                      <a:pt x="69" y="19"/>
                    </a:lnTo>
                    <a:lnTo>
                      <a:pt x="66" y="19"/>
                    </a:lnTo>
                    <a:lnTo>
                      <a:pt x="62" y="18"/>
                    </a:lnTo>
                    <a:lnTo>
                      <a:pt x="57" y="17"/>
                    </a:lnTo>
                    <a:lnTo>
                      <a:pt x="52" y="17"/>
                    </a:lnTo>
                    <a:lnTo>
                      <a:pt x="47" y="16"/>
                    </a:lnTo>
                    <a:lnTo>
                      <a:pt x="41" y="15"/>
                    </a:lnTo>
                    <a:lnTo>
                      <a:pt x="36" y="14"/>
                    </a:lnTo>
                    <a:lnTo>
                      <a:pt x="31" y="13"/>
                    </a:lnTo>
                    <a:lnTo>
                      <a:pt x="26" y="13"/>
                    </a:lnTo>
                    <a:lnTo>
                      <a:pt x="21" y="12"/>
                    </a:lnTo>
                    <a:lnTo>
                      <a:pt x="17" y="11"/>
                    </a:lnTo>
                    <a:lnTo>
                      <a:pt x="13" y="11"/>
                    </a:lnTo>
                    <a:lnTo>
                      <a:pt x="11" y="10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0" y="10"/>
                    </a:lnTo>
                    <a:lnTo>
                      <a:pt x="75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3" name="Freeform 74"/>
              <p:cNvSpPr>
                <a:spLocks/>
              </p:cNvSpPr>
              <p:nvPr/>
            </p:nvSpPr>
            <p:spPr bwMode="auto">
              <a:xfrm>
                <a:off x="2171840" y="2784509"/>
                <a:ext cx="8824" cy="22125"/>
              </a:xfrm>
              <a:custGeom>
                <a:avLst/>
                <a:gdLst>
                  <a:gd name="T0" fmla="*/ 3 w 5"/>
                  <a:gd name="T1" fmla="*/ 0 h 13"/>
                  <a:gd name="T2" fmla="*/ 3 w 5"/>
                  <a:gd name="T3" fmla="*/ 2 h 13"/>
                  <a:gd name="T4" fmla="*/ 2 w 5"/>
                  <a:gd name="T5" fmla="*/ 3 h 13"/>
                  <a:gd name="T6" fmla="*/ 2 w 5"/>
                  <a:gd name="T7" fmla="*/ 5 h 13"/>
                  <a:gd name="T8" fmla="*/ 1 w 5"/>
                  <a:gd name="T9" fmla="*/ 6 h 13"/>
                  <a:gd name="T10" fmla="*/ 1 w 5"/>
                  <a:gd name="T11" fmla="*/ 8 h 13"/>
                  <a:gd name="T12" fmla="*/ 0 w 5"/>
                  <a:gd name="T13" fmla="*/ 9 h 13"/>
                  <a:gd name="T14" fmla="*/ 0 w 5"/>
                  <a:gd name="T15" fmla="*/ 11 h 13"/>
                  <a:gd name="T16" fmla="*/ 0 w 5"/>
                  <a:gd name="T17" fmla="*/ 12 h 13"/>
                  <a:gd name="T18" fmla="*/ 1 w 5"/>
                  <a:gd name="T19" fmla="*/ 13 h 13"/>
                  <a:gd name="T20" fmla="*/ 2 w 5"/>
                  <a:gd name="T21" fmla="*/ 11 h 13"/>
                  <a:gd name="T22" fmla="*/ 2 w 5"/>
                  <a:gd name="T23" fmla="*/ 10 h 13"/>
                  <a:gd name="T24" fmla="*/ 2 w 5"/>
                  <a:gd name="T25" fmla="*/ 8 h 13"/>
                  <a:gd name="T26" fmla="*/ 3 w 5"/>
                  <a:gd name="T27" fmla="*/ 7 h 13"/>
                  <a:gd name="T28" fmla="*/ 5 w 5"/>
                  <a:gd name="T29" fmla="*/ 1 h 13"/>
                  <a:gd name="T30" fmla="*/ 5 w 5"/>
                  <a:gd name="T31" fmla="*/ 0 h 13"/>
                  <a:gd name="T32" fmla="*/ 5 w 5"/>
                  <a:gd name="T33" fmla="*/ 0 h 13"/>
                  <a:gd name="T34" fmla="*/ 4 w 5"/>
                  <a:gd name="T35" fmla="*/ 0 h 13"/>
                  <a:gd name="T36" fmla="*/ 3 w 5"/>
                  <a:gd name="T3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" h="13">
                    <a:moveTo>
                      <a:pt x="3" y="0"/>
                    </a:moveTo>
                    <a:lnTo>
                      <a:pt x="3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1" y="8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1" y="13"/>
                    </a:lnTo>
                    <a:lnTo>
                      <a:pt x="2" y="11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3" y="7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4" name="Freeform 75"/>
              <p:cNvSpPr>
                <a:spLocks/>
              </p:cNvSpPr>
              <p:nvPr/>
            </p:nvSpPr>
            <p:spPr bwMode="auto">
              <a:xfrm>
                <a:off x="2178956" y="2784510"/>
                <a:ext cx="10587" cy="18721"/>
              </a:xfrm>
              <a:custGeom>
                <a:avLst/>
                <a:gdLst>
                  <a:gd name="T0" fmla="*/ 4 w 6"/>
                  <a:gd name="T1" fmla="*/ 0 h 11"/>
                  <a:gd name="T2" fmla="*/ 4 w 6"/>
                  <a:gd name="T3" fmla="*/ 2 h 11"/>
                  <a:gd name="T4" fmla="*/ 3 w 6"/>
                  <a:gd name="T5" fmla="*/ 3 h 11"/>
                  <a:gd name="T6" fmla="*/ 2 w 6"/>
                  <a:gd name="T7" fmla="*/ 4 h 11"/>
                  <a:gd name="T8" fmla="*/ 2 w 6"/>
                  <a:gd name="T9" fmla="*/ 5 h 11"/>
                  <a:gd name="T10" fmla="*/ 1 w 6"/>
                  <a:gd name="T11" fmla="*/ 7 h 11"/>
                  <a:gd name="T12" fmla="*/ 1 w 6"/>
                  <a:gd name="T13" fmla="*/ 8 h 11"/>
                  <a:gd name="T14" fmla="*/ 0 w 6"/>
                  <a:gd name="T15" fmla="*/ 10 h 11"/>
                  <a:gd name="T16" fmla="*/ 0 w 6"/>
                  <a:gd name="T17" fmla="*/ 11 h 11"/>
                  <a:gd name="T18" fmla="*/ 0 w 6"/>
                  <a:gd name="T19" fmla="*/ 11 h 11"/>
                  <a:gd name="T20" fmla="*/ 0 w 6"/>
                  <a:gd name="T21" fmla="*/ 11 h 11"/>
                  <a:gd name="T22" fmla="*/ 1 w 6"/>
                  <a:gd name="T23" fmla="*/ 11 h 11"/>
                  <a:gd name="T24" fmla="*/ 1 w 6"/>
                  <a:gd name="T25" fmla="*/ 11 h 11"/>
                  <a:gd name="T26" fmla="*/ 2 w 6"/>
                  <a:gd name="T27" fmla="*/ 10 h 11"/>
                  <a:gd name="T28" fmla="*/ 2 w 6"/>
                  <a:gd name="T29" fmla="*/ 9 h 11"/>
                  <a:gd name="T30" fmla="*/ 3 w 6"/>
                  <a:gd name="T31" fmla="*/ 8 h 11"/>
                  <a:gd name="T32" fmla="*/ 3 w 6"/>
                  <a:gd name="T33" fmla="*/ 6 h 11"/>
                  <a:gd name="T34" fmla="*/ 3 w 6"/>
                  <a:gd name="T35" fmla="*/ 5 h 11"/>
                  <a:gd name="T36" fmla="*/ 4 w 6"/>
                  <a:gd name="T37" fmla="*/ 4 h 11"/>
                  <a:gd name="T38" fmla="*/ 5 w 6"/>
                  <a:gd name="T39" fmla="*/ 2 h 11"/>
                  <a:gd name="T40" fmla="*/ 6 w 6"/>
                  <a:gd name="T41" fmla="*/ 1 h 11"/>
                  <a:gd name="T42" fmla="*/ 6 w 6"/>
                  <a:gd name="T43" fmla="*/ 1 h 11"/>
                  <a:gd name="T44" fmla="*/ 5 w 6"/>
                  <a:gd name="T45" fmla="*/ 1 h 11"/>
                  <a:gd name="T46" fmla="*/ 5 w 6"/>
                  <a:gd name="T47" fmla="*/ 0 h 11"/>
                  <a:gd name="T48" fmla="*/ 4 w 6"/>
                  <a:gd name="T4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" h="11">
                    <a:moveTo>
                      <a:pt x="4" y="0"/>
                    </a:moveTo>
                    <a:lnTo>
                      <a:pt x="4" y="2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3" y="8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5" y="2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5" name="Freeform 76"/>
              <p:cNvSpPr>
                <a:spLocks/>
              </p:cNvSpPr>
              <p:nvPr/>
            </p:nvSpPr>
            <p:spPr bwMode="auto">
              <a:xfrm>
                <a:off x="2186014" y="2786214"/>
                <a:ext cx="12353" cy="18721"/>
              </a:xfrm>
              <a:custGeom>
                <a:avLst/>
                <a:gdLst>
                  <a:gd name="T0" fmla="*/ 5 w 7"/>
                  <a:gd name="T1" fmla="*/ 0 h 11"/>
                  <a:gd name="T2" fmla="*/ 4 w 7"/>
                  <a:gd name="T3" fmla="*/ 2 h 11"/>
                  <a:gd name="T4" fmla="*/ 3 w 7"/>
                  <a:gd name="T5" fmla="*/ 3 h 11"/>
                  <a:gd name="T6" fmla="*/ 2 w 7"/>
                  <a:gd name="T7" fmla="*/ 4 h 11"/>
                  <a:gd name="T8" fmla="*/ 1 w 7"/>
                  <a:gd name="T9" fmla="*/ 5 h 11"/>
                  <a:gd name="T10" fmla="*/ 0 w 7"/>
                  <a:gd name="T11" fmla="*/ 7 h 11"/>
                  <a:gd name="T12" fmla="*/ 0 w 7"/>
                  <a:gd name="T13" fmla="*/ 8 h 11"/>
                  <a:gd name="T14" fmla="*/ 0 w 7"/>
                  <a:gd name="T15" fmla="*/ 10 h 11"/>
                  <a:gd name="T16" fmla="*/ 0 w 7"/>
                  <a:gd name="T17" fmla="*/ 11 h 11"/>
                  <a:gd name="T18" fmla="*/ 0 w 7"/>
                  <a:gd name="T19" fmla="*/ 11 h 11"/>
                  <a:gd name="T20" fmla="*/ 0 w 7"/>
                  <a:gd name="T21" fmla="*/ 11 h 11"/>
                  <a:gd name="T22" fmla="*/ 1 w 7"/>
                  <a:gd name="T23" fmla="*/ 11 h 11"/>
                  <a:gd name="T24" fmla="*/ 1 w 7"/>
                  <a:gd name="T25" fmla="*/ 11 h 11"/>
                  <a:gd name="T26" fmla="*/ 2 w 7"/>
                  <a:gd name="T27" fmla="*/ 10 h 11"/>
                  <a:gd name="T28" fmla="*/ 2 w 7"/>
                  <a:gd name="T29" fmla="*/ 9 h 11"/>
                  <a:gd name="T30" fmla="*/ 3 w 7"/>
                  <a:gd name="T31" fmla="*/ 7 h 11"/>
                  <a:gd name="T32" fmla="*/ 3 w 7"/>
                  <a:gd name="T33" fmla="*/ 6 h 11"/>
                  <a:gd name="T34" fmla="*/ 4 w 7"/>
                  <a:gd name="T35" fmla="*/ 4 h 11"/>
                  <a:gd name="T36" fmla="*/ 4 w 7"/>
                  <a:gd name="T37" fmla="*/ 3 h 11"/>
                  <a:gd name="T38" fmla="*/ 5 w 7"/>
                  <a:gd name="T39" fmla="*/ 2 h 11"/>
                  <a:gd name="T40" fmla="*/ 7 w 7"/>
                  <a:gd name="T41" fmla="*/ 1 h 11"/>
                  <a:gd name="T42" fmla="*/ 7 w 7"/>
                  <a:gd name="T43" fmla="*/ 0 h 11"/>
                  <a:gd name="T44" fmla="*/ 5 w 7"/>
                  <a:gd name="T4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" h="11">
                    <a:moveTo>
                      <a:pt x="5" y="0"/>
                    </a:moveTo>
                    <a:lnTo>
                      <a:pt x="4" y="2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6" name="Freeform 77"/>
              <p:cNvSpPr>
                <a:spLocks/>
              </p:cNvSpPr>
              <p:nvPr/>
            </p:nvSpPr>
            <p:spPr bwMode="auto">
              <a:xfrm>
                <a:off x="2186013" y="2791317"/>
                <a:ext cx="97057" cy="40845"/>
              </a:xfrm>
              <a:custGeom>
                <a:avLst/>
                <a:gdLst>
                  <a:gd name="T0" fmla="*/ 5 w 55"/>
                  <a:gd name="T1" fmla="*/ 4 h 24"/>
                  <a:gd name="T2" fmla="*/ 4 w 55"/>
                  <a:gd name="T3" fmla="*/ 6 h 24"/>
                  <a:gd name="T4" fmla="*/ 3 w 55"/>
                  <a:gd name="T5" fmla="*/ 8 h 24"/>
                  <a:gd name="T6" fmla="*/ 2 w 55"/>
                  <a:gd name="T7" fmla="*/ 11 h 24"/>
                  <a:gd name="T8" fmla="*/ 2 w 55"/>
                  <a:gd name="T9" fmla="*/ 13 h 24"/>
                  <a:gd name="T10" fmla="*/ 1 w 55"/>
                  <a:gd name="T11" fmla="*/ 16 h 24"/>
                  <a:gd name="T12" fmla="*/ 1 w 55"/>
                  <a:gd name="T13" fmla="*/ 18 h 24"/>
                  <a:gd name="T14" fmla="*/ 0 w 55"/>
                  <a:gd name="T15" fmla="*/ 21 h 24"/>
                  <a:gd name="T16" fmla="*/ 0 w 55"/>
                  <a:gd name="T17" fmla="*/ 23 h 24"/>
                  <a:gd name="T18" fmla="*/ 1 w 55"/>
                  <a:gd name="T19" fmla="*/ 24 h 24"/>
                  <a:gd name="T20" fmla="*/ 2 w 55"/>
                  <a:gd name="T21" fmla="*/ 24 h 24"/>
                  <a:gd name="T22" fmla="*/ 2 w 55"/>
                  <a:gd name="T23" fmla="*/ 24 h 24"/>
                  <a:gd name="T24" fmla="*/ 3 w 55"/>
                  <a:gd name="T25" fmla="*/ 24 h 24"/>
                  <a:gd name="T26" fmla="*/ 4 w 55"/>
                  <a:gd name="T27" fmla="*/ 23 h 24"/>
                  <a:gd name="T28" fmla="*/ 4 w 55"/>
                  <a:gd name="T29" fmla="*/ 23 h 24"/>
                  <a:gd name="T30" fmla="*/ 4 w 55"/>
                  <a:gd name="T31" fmla="*/ 22 h 24"/>
                  <a:gd name="T32" fmla="*/ 5 w 55"/>
                  <a:gd name="T33" fmla="*/ 22 h 24"/>
                  <a:gd name="T34" fmla="*/ 5 w 55"/>
                  <a:gd name="T35" fmla="*/ 21 h 24"/>
                  <a:gd name="T36" fmla="*/ 5 w 55"/>
                  <a:gd name="T37" fmla="*/ 20 h 24"/>
                  <a:gd name="T38" fmla="*/ 5 w 55"/>
                  <a:gd name="T39" fmla="*/ 20 h 24"/>
                  <a:gd name="T40" fmla="*/ 5 w 55"/>
                  <a:gd name="T41" fmla="*/ 19 h 24"/>
                  <a:gd name="T42" fmla="*/ 7 w 55"/>
                  <a:gd name="T43" fmla="*/ 19 h 24"/>
                  <a:gd name="T44" fmla="*/ 9 w 55"/>
                  <a:gd name="T45" fmla="*/ 19 h 24"/>
                  <a:gd name="T46" fmla="*/ 10 w 55"/>
                  <a:gd name="T47" fmla="*/ 19 h 24"/>
                  <a:gd name="T48" fmla="*/ 12 w 55"/>
                  <a:gd name="T49" fmla="*/ 20 h 24"/>
                  <a:gd name="T50" fmla="*/ 14 w 55"/>
                  <a:gd name="T51" fmla="*/ 20 h 24"/>
                  <a:gd name="T52" fmla="*/ 16 w 55"/>
                  <a:gd name="T53" fmla="*/ 21 h 24"/>
                  <a:gd name="T54" fmla="*/ 18 w 55"/>
                  <a:gd name="T55" fmla="*/ 21 h 24"/>
                  <a:gd name="T56" fmla="*/ 20 w 55"/>
                  <a:gd name="T57" fmla="*/ 21 h 24"/>
                  <a:gd name="T58" fmla="*/ 55 w 55"/>
                  <a:gd name="T59" fmla="*/ 8 h 24"/>
                  <a:gd name="T60" fmla="*/ 55 w 55"/>
                  <a:gd name="T61" fmla="*/ 7 h 24"/>
                  <a:gd name="T62" fmla="*/ 55 w 55"/>
                  <a:gd name="T63" fmla="*/ 7 h 24"/>
                  <a:gd name="T64" fmla="*/ 55 w 55"/>
                  <a:gd name="T65" fmla="*/ 6 h 24"/>
                  <a:gd name="T66" fmla="*/ 55 w 55"/>
                  <a:gd name="T67" fmla="*/ 6 h 24"/>
                  <a:gd name="T68" fmla="*/ 20 w 55"/>
                  <a:gd name="T69" fmla="*/ 19 h 24"/>
                  <a:gd name="T70" fmla="*/ 18 w 55"/>
                  <a:gd name="T71" fmla="*/ 18 h 24"/>
                  <a:gd name="T72" fmla="*/ 16 w 55"/>
                  <a:gd name="T73" fmla="*/ 18 h 24"/>
                  <a:gd name="T74" fmla="*/ 14 w 55"/>
                  <a:gd name="T75" fmla="*/ 18 h 24"/>
                  <a:gd name="T76" fmla="*/ 12 w 55"/>
                  <a:gd name="T77" fmla="*/ 17 h 24"/>
                  <a:gd name="T78" fmla="*/ 10 w 55"/>
                  <a:gd name="T79" fmla="*/ 17 h 24"/>
                  <a:gd name="T80" fmla="*/ 9 w 55"/>
                  <a:gd name="T81" fmla="*/ 17 h 24"/>
                  <a:gd name="T82" fmla="*/ 7 w 55"/>
                  <a:gd name="T83" fmla="*/ 16 h 24"/>
                  <a:gd name="T84" fmla="*/ 5 w 55"/>
                  <a:gd name="T85" fmla="*/ 15 h 24"/>
                  <a:gd name="T86" fmla="*/ 5 w 55"/>
                  <a:gd name="T87" fmla="*/ 13 h 24"/>
                  <a:gd name="T88" fmla="*/ 6 w 55"/>
                  <a:gd name="T89" fmla="*/ 11 h 24"/>
                  <a:gd name="T90" fmla="*/ 6 w 55"/>
                  <a:gd name="T91" fmla="*/ 8 h 24"/>
                  <a:gd name="T92" fmla="*/ 7 w 55"/>
                  <a:gd name="T93" fmla="*/ 6 h 24"/>
                  <a:gd name="T94" fmla="*/ 8 w 55"/>
                  <a:gd name="T95" fmla="*/ 3 h 24"/>
                  <a:gd name="T96" fmla="*/ 9 w 55"/>
                  <a:gd name="T97" fmla="*/ 1 h 24"/>
                  <a:gd name="T98" fmla="*/ 9 w 55"/>
                  <a:gd name="T99" fmla="*/ 0 h 24"/>
                  <a:gd name="T100" fmla="*/ 9 w 55"/>
                  <a:gd name="T101" fmla="*/ 0 h 24"/>
                  <a:gd name="T102" fmla="*/ 9 w 55"/>
                  <a:gd name="T103" fmla="*/ 0 h 24"/>
                  <a:gd name="T104" fmla="*/ 8 w 55"/>
                  <a:gd name="T105" fmla="*/ 0 h 24"/>
                  <a:gd name="T106" fmla="*/ 7 w 55"/>
                  <a:gd name="T107" fmla="*/ 1 h 24"/>
                  <a:gd name="T108" fmla="*/ 7 w 55"/>
                  <a:gd name="T109" fmla="*/ 1 h 24"/>
                  <a:gd name="T110" fmla="*/ 6 w 55"/>
                  <a:gd name="T111" fmla="*/ 2 h 24"/>
                  <a:gd name="T112" fmla="*/ 6 w 55"/>
                  <a:gd name="T113" fmla="*/ 3 h 24"/>
                  <a:gd name="T114" fmla="*/ 6 w 55"/>
                  <a:gd name="T115" fmla="*/ 3 h 24"/>
                  <a:gd name="T116" fmla="*/ 5 w 55"/>
                  <a:gd name="T117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5" h="24">
                    <a:moveTo>
                      <a:pt x="5" y="4"/>
                    </a:moveTo>
                    <a:lnTo>
                      <a:pt x="4" y="6"/>
                    </a:lnTo>
                    <a:lnTo>
                      <a:pt x="3" y="8"/>
                    </a:lnTo>
                    <a:lnTo>
                      <a:pt x="2" y="11"/>
                    </a:lnTo>
                    <a:lnTo>
                      <a:pt x="2" y="13"/>
                    </a:lnTo>
                    <a:lnTo>
                      <a:pt x="1" y="16"/>
                    </a:lnTo>
                    <a:lnTo>
                      <a:pt x="1" y="18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1" y="24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3" y="24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4" y="22"/>
                    </a:lnTo>
                    <a:lnTo>
                      <a:pt x="5" y="22"/>
                    </a:lnTo>
                    <a:lnTo>
                      <a:pt x="5" y="21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5" y="19"/>
                    </a:lnTo>
                    <a:lnTo>
                      <a:pt x="7" y="19"/>
                    </a:lnTo>
                    <a:lnTo>
                      <a:pt x="9" y="19"/>
                    </a:lnTo>
                    <a:lnTo>
                      <a:pt x="10" y="19"/>
                    </a:lnTo>
                    <a:lnTo>
                      <a:pt x="12" y="20"/>
                    </a:lnTo>
                    <a:lnTo>
                      <a:pt x="14" y="20"/>
                    </a:lnTo>
                    <a:lnTo>
                      <a:pt x="16" y="21"/>
                    </a:lnTo>
                    <a:lnTo>
                      <a:pt x="18" y="21"/>
                    </a:lnTo>
                    <a:lnTo>
                      <a:pt x="20" y="21"/>
                    </a:lnTo>
                    <a:lnTo>
                      <a:pt x="55" y="8"/>
                    </a:lnTo>
                    <a:lnTo>
                      <a:pt x="55" y="7"/>
                    </a:lnTo>
                    <a:lnTo>
                      <a:pt x="55" y="7"/>
                    </a:lnTo>
                    <a:lnTo>
                      <a:pt x="55" y="6"/>
                    </a:lnTo>
                    <a:lnTo>
                      <a:pt x="55" y="6"/>
                    </a:lnTo>
                    <a:lnTo>
                      <a:pt x="20" y="19"/>
                    </a:lnTo>
                    <a:lnTo>
                      <a:pt x="18" y="18"/>
                    </a:lnTo>
                    <a:lnTo>
                      <a:pt x="16" y="18"/>
                    </a:lnTo>
                    <a:lnTo>
                      <a:pt x="14" y="18"/>
                    </a:lnTo>
                    <a:lnTo>
                      <a:pt x="12" y="17"/>
                    </a:lnTo>
                    <a:lnTo>
                      <a:pt x="10" y="17"/>
                    </a:lnTo>
                    <a:lnTo>
                      <a:pt x="9" y="17"/>
                    </a:lnTo>
                    <a:lnTo>
                      <a:pt x="7" y="16"/>
                    </a:lnTo>
                    <a:lnTo>
                      <a:pt x="5" y="15"/>
                    </a:lnTo>
                    <a:lnTo>
                      <a:pt x="5" y="13"/>
                    </a:lnTo>
                    <a:lnTo>
                      <a:pt x="6" y="11"/>
                    </a:lnTo>
                    <a:lnTo>
                      <a:pt x="6" y="8"/>
                    </a:lnTo>
                    <a:lnTo>
                      <a:pt x="7" y="6"/>
                    </a:lnTo>
                    <a:lnTo>
                      <a:pt x="8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7" name="Freeform 78"/>
              <p:cNvSpPr>
                <a:spLocks/>
              </p:cNvSpPr>
              <p:nvPr/>
            </p:nvSpPr>
            <p:spPr bwMode="auto">
              <a:xfrm>
                <a:off x="2009491" y="2794723"/>
                <a:ext cx="331756" cy="142959"/>
              </a:xfrm>
              <a:custGeom>
                <a:avLst/>
                <a:gdLst>
                  <a:gd name="T0" fmla="*/ 28 w 188"/>
                  <a:gd name="T1" fmla="*/ 3 h 84"/>
                  <a:gd name="T2" fmla="*/ 40 w 188"/>
                  <a:gd name="T3" fmla="*/ 38 h 84"/>
                  <a:gd name="T4" fmla="*/ 40 w 188"/>
                  <a:gd name="T5" fmla="*/ 45 h 84"/>
                  <a:gd name="T6" fmla="*/ 38 w 188"/>
                  <a:gd name="T7" fmla="*/ 53 h 84"/>
                  <a:gd name="T8" fmla="*/ 42 w 188"/>
                  <a:gd name="T9" fmla="*/ 54 h 84"/>
                  <a:gd name="T10" fmla="*/ 42 w 188"/>
                  <a:gd name="T11" fmla="*/ 49 h 84"/>
                  <a:gd name="T12" fmla="*/ 45 w 188"/>
                  <a:gd name="T13" fmla="*/ 48 h 84"/>
                  <a:gd name="T14" fmla="*/ 50 w 188"/>
                  <a:gd name="T15" fmla="*/ 55 h 84"/>
                  <a:gd name="T16" fmla="*/ 47 w 188"/>
                  <a:gd name="T17" fmla="*/ 64 h 84"/>
                  <a:gd name="T18" fmla="*/ 36 w 188"/>
                  <a:gd name="T19" fmla="*/ 74 h 84"/>
                  <a:gd name="T20" fmla="*/ 22 w 188"/>
                  <a:gd name="T21" fmla="*/ 80 h 84"/>
                  <a:gd name="T22" fmla="*/ 10 w 188"/>
                  <a:gd name="T23" fmla="*/ 82 h 84"/>
                  <a:gd name="T24" fmla="*/ 1 w 188"/>
                  <a:gd name="T25" fmla="*/ 81 h 84"/>
                  <a:gd name="T26" fmla="*/ 1 w 188"/>
                  <a:gd name="T27" fmla="*/ 83 h 84"/>
                  <a:gd name="T28" fmla="*/ 9 w 188"/>
                  <a:gd name="T29" fmla="*/ 84 h 84"/>
                  <a:gd name="T30" fmla="*/ 30 w 188"/>
                  <a:gd name="T31" fmla="*/ 82 h 84"/>
                  <a:gd name="T32" fmla="*/ 46 w 188"/>
                  <a:gd name="T33" fmla="*/ 73 h 84"/>
                  <a:gd name="T34" fmla="*/ 56 w 188"/>
                  <a:gd name="T35" fmla="*/ 61 h 84"/>
                  <a:gd name="T36" fmla="*/ 60 w 188"/>
                  <a:gd name="T37" fmla="*/ 61 h 84"/>
                  <a:gd name="T38" fmla="*/ 67 w 188"/>
                  <a:gd name="T39" fmla="*/ 63 h 84"/>
                  <a:gd name="T40" fmla="*/ 76 w 188"/>
                  <a:gd name="T41" fmla="*/ 70 h 84"/>
                  <a:gd name="T42" fmla="*/ 74 w 188"/>
                  <a:gd name="T43" fmla="*/ 62 h 84"/>
                  <a:gd name="T44" fmla="*/ 85 w 188"/>
                  <a:gd name="T45" fmla="*/ 55 h 84"/>
                  <a:gd name="T46" fmla="*/ 96 w 188"/>
                  <a:gd name="T47" fmla="*/ 50 h 84"/>
                  <a:gd name="T48" fmla="*/ 107 w 188"/>
                  <a:gd name="T49" fmla="*/ 54 h 84"/>
                  <a:gd name="T50" fmla="*/ 116 w 188"/>
                  <a:gd name="T51" fmla="*/ 60 h 84"/>
                  <a:gd name="T52" fmla="*/ 124 w 188"/>
                  <a:gd name="T53" fmla="*/ 68 h 84"/>
                  <a:gd name="T54" fmla="*/ 127 w 188"/>
                  <a:gd name="T55" fmla="*/ 75 h 84"/>
                  <a:gd name="T56" fmla="*/ 130 w 188"/>
                  <a:gd name="T57" fmla="*/ 76 h 84"/>
                  <a:gd name="T58" fmla="*/ 126 w 188"/>
                  <a:gd name="T59" fmla="*/ 62 h 84"/>
                  <a:gd name="T60" fmla="*/ 115 w 188"/>
                  <a:gd name="T61" fmla="*/ 53 h 84"/>
                  <a:gd name="T62" fmla="*/ 108 w 188"/>
                  <a:gd name="T63" fmla="*/ 50 h 84"/>
                  <a:gd name="T64" fmla="*/ 101 w 188"/>
                  <a:gd name="T65" fmla="*/ 48 h 84"/>
                  <a:gd name="T66" fmla="*/ 94 w 188"/>
                  <a:gd name="T67" fmla="*/ 46 h 84"/>
                  <a:gd name="T68" fmla="*/ 97 w 188"/>
                  <a:gd name="T69" fmla="*/ 39 h 84"/>
                  <a:gd name="T70" fmla="*/ 126 w 188"/>
                  <a:gd name="T71" fmla="*/ 43 h 84"/>
                  <a:gd name="T72" fmla="*/ 146 w 188"/>
                  <a:gd name="T73" fmla="*/ 36 h 84"/>
                  <a:gd name="T74" fmla="*/ 174 w 188"/>
                  <a:gd name="T75" fmla="*/ 27 h 84"/>
                  <a:gd name="T76" fmla="*/ 188 w 188"/>
                  <a:gd name="T77" fmla="*/ 23 h 84"/>
                  <a:gd name="T78" fmla="*/ 101 w 188"/>
                  <a:gd name="T79" fmla="*/ 29 h 84"/>
                  <a:gd name="T80" fmla="*/ 128 w 188"/>
                  <a:gd name="T81" fmla="*/ 34 h 84"/>
                  <a:gd name="T82" fmla="*/ 151 w 188"/>
                  <a:gd name="T83" fmla="*/ 28 h 84"/>
                  <a:gd name="T84" fmla="*/ 178 w 188"/>
                  <a:gd name="T85" fmla="*/ 20 h 84"/>
                  <a:gd name="T86" fmla="*/ 188 w 188"/>
                  <a:gd name="T87" fmla="*/ 17 h 84"/>
                  <a:gd name="T88" fmla="*/ 127 w 188"/>
                  <a:gd name="T89" fmla="*/ 31 h 84"/>
                  <a:gd name="T90" fmla="*/ 98 w 188"/>
                  <a:gd name="T91" fmla="*/ 21 h 84"/>
                  <a:gd name="T92" fmla="*/ 92 w 188"/>
                  <a:gd name="T93" fmla="*/ 19 h 84"/>
                  <a:gd name="T94" fmla="*/ 94 w 188"/>
                  <a:gd name="T95" fmla="*/ 22 h 84"/>
                  <a:gd name="T96" fmla="*/ 97 w 188"/>
                  <a:gd name="T97" fmla="*/ 28 h 84"/>
                  <a:gd name="T98" fmla="*/ 92 w 188"/>
                  <a:gd name="T99" fmla="*/ 38 h 84"/>
                  <a:gd name="T100" fmla="*/ 83 w 188"/>
                  <a:gd name="T101" fmla="*/ 49 h 84"/>
                  <a:gd name="T102" fmla="*/ 74 w 188"/>
                  <a:gd name="T103" fmla="*/ 56 h 84"/>
                  <a:gd name="T104" fmla="*/ 66 w 188"/>
                  <a:gd name="T105" fmla="*/ 58 h 84"/>
                  <a:gd name="T106" fmla="*/ 55 w 188"/>
                  <a:gd name="T107" fmla="*/ 51 h 84"/>
                  <a:gd name="T108" fmla="*/ 34 w 188"/>
                  <a:gd name="T109" fmla="*/ 3 h 84"/>
                  <a:gd name="T110" fmla="*/ 30 w 188"/>
                  <a:gd name="T111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8" h="84">
                    <a:moveTo>
                      <a:pt x="26" y="0"/>
                    </a:moveTo>
                    <a:lnTo>
                      <a:pt x="26" y="1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8" y="3"/>
                    </a:lnTo>
                    <a:lnTo>
                      <a:pt x="29" y="4"/>
                    </a:lnTo>
                    <a:lnTo>
                      <a:pt x="29" y="5"/>
                    </a:lnTo>
                    <a:lnTo>
                      <a:pt x="30" y="5"/>
                    </a:lnTo>
                    <a:lnTo>
                      <a:pt x="30" y="6"/>
                    </a:lnTo>
                    <a:lnTo>
                      <a:pt x="40" y="38"/>
                    </a:lnTo>
                    <a:lnTo>
                      <a:pt x="41" y="39"/>
                    </a:lnTo>
                    <a:lnTo>
                      <a:pt x="41" y="41"/>
                    </a:lnTo>
                    <a:lnTo>
                      <a:pt x="41" y="42"/>
                    </a:lnTo>
                    <a:lnTo>
                      <a:pt x="41" y="44"/>
                    </a:lnTo>
                    <a:lnTo>
                      <a:pt x="40" y="45"/>
                    </a:lnTo>
                    <a:lnTo>
                      <a:pt x="39" y="46"/>
                    </a:lnTo>
                    <a:lnTo>
                      <a:pt x="39" y="48"/>
                    </a:lnTo>
                    <a:lnTo>
                      <a:pt x="38" y="49"/>
                    </a:lnTo>
                    <a:lnTo>
                      <a:pt x="38" y="51"/>
                    </a:lnTo>
                    <a:lnTo>
                      <a:pt x="38" y="53"/>
                    </a:lnTo>
                    <a:lnTo>
                      <a:pt x="39" y="55"/>
                    </a:lnTo>
                    <a:lnTo>
                      <a:pt x="41" y="56"/>
                    </a:lnTo>
                    <a:lnTo>
                      <a:pt x="42" y="56"/>
                    </a:lnTo>
                    <a:lnTo>
                      <a:pt x="42" y="55"/>
                    </a:lnTo>
                    <a:lnTo>
                      <a:pt x="42" y="54"/>
                    </a:lnTo>
                    <a:lnTo>
                      <a:pt x="42" y="54"/>
                    </a:lnTo>
                    <a:lnTo>
                      <a:pt x="41" y="53"/>
                    </a:lnTo>
                    <a:lnTo>
                      <a:pt x="41" y="52"/>
                    </a:lnTo>
                    <a:lnTo>
                      <a:pt x="41" y="51"/>
                    </a:lnTo>
                    <a:lnTo>
                      <a:pt x="42" y="49"/>
                    </a:lnTo>
                    <a:lnTo>
                      <a:pt x="42" y="49"/>
                    </a:lnTo>
                    <a:lnTo>
                      <a:pt x="43" y="48"/>
                    </a:lnTo>
                    <a:lnTo>
                      <a:pt x="43" y="47"/>
                    </a:lnTo>
                    <a:lnTo>
                      <a:pt x="44" y="46"/>
                    </a:lnTo>
                    <a:lnTo>
                      <a:pt x="45" y="48"/>
                    </a:lnTo>
                    <a:lnTo>
                      <a:pt x="46" y="49"/>
                    </a:lnTo>
                    <a:lnTo>
                      <a:pt x="47" y="51"/>
                    </a:lnTo>
                    <a:lnTo>
                      <a:pt x="48" y="52"/>
                    </a:lnTo>
                    <a:lnTo>
                      <a:pt x="49" y="53"/>
                    </a:lnTo>
                    <a:lnTo>
                      <a:pt x="50" y="55"/>
                    </a:lnTo>
                    <a:lnTo>
                      <a:pt x="51" y="56"/>
                    </a:lnTo>
                    <a:lnTo>
                      <a:pt x="53" y="57"/>
                    </a:lnTo>
                    <a:lnTo>
                      <a:pt x="51" y="60"/>
                    </a:lnTo>
                    <a:lnTo>
                      <a:pt x="49" y="62"/>
                    </a:lnTo>
                    <a:lnTo>
                      <a:pt x="47" y="64"/>
                    </a:lnTo>
                    <a:lnTo>
                      <a:pt x="45" y="66"/>
                    </a:lnTo>
                    <a:lnTo>
                      <a:pt x="43" y="68"/>
                    </a:lnTo>
                    <a:lnTo>
                      <a:pt x="41" y="70"/>
                    </a:lnTo>
                    <a:lnTo>
                      <a:pt x="38" y="72"/>
                    </a:lnTo>
                    <a:lnTo>
                      <a:pt x="36" y="74"/>
                    </a:lnTo>
                    <a:lnTo>
                      <a:pt x="33" y="75"/>
                    </a:lnTo>
                    <a:lnTo>
                      <a:pt x="31" y="77"/>
                    </a:lnTo>
                    <a:lnTo>
                      <a:pt x="28" y="78"/>
                    </a:lnTo>
                    <a:lnTo>
                      <a:pt x="25" y="79"/>
                    </a:lnTo>
                    <a:lnTo>
                      <a:pt x="22" y="80"/>
                    </a:lnTo>
                    <a:lnTo>
                      <a:pt x="19" y="81"/>
                    </a:lnTo>
                    <a:lnTo>
                      <a:pt x="16" y="81"/>
                    </a:lnTo>
                    <a:lnTo>
                      <a:pt x="13" y="82"/>
                    </a:lnTo>
                    <a:lnTo>
                      <a:pt x="12" y="82"/>
                    </a:lnTo>
                    <a:lnTo>
                      <a:pt x="10" y="82"/>
                    </a:lnTo>
                    <a:lnTo>
                      <a:pt x="8" y="82"/>
                    </a:lnTo>
                    <a:lnTo>
                      <a:pt x="6" y="82"/>
                    </a:lnTo>
                    <a:lnTo>
                      <a:pt x="5" y="82"/>
                    </a:lnTo>
                    <a:lnTo>
                      <a:pt x="3" y="81"/>
                    </a:lnTo>
                    <a:lnTo>
                      <a:pt x="1" y="81"/>
                    </a:lnTo>
                    <a:lnTo>
                      <a:pt x="0" y="81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1" y="82"/>
                    </a:lnTo>
                    <a:lnTo>
                      <a:pt x="1" y="83"/>
                    </a:lnTo>
                    <a:lnTo>
                      <a:pt x="2" y="83"/>
                    </a:lnTo>
                    <a:lnTo>
                      <a:pt x="2" y="83"/>
                    </a:lnTo>
                    <a:lnTo>
                      <a:pt x="3" y="83"/>
                    </a:lnTo>
                    <a:lnTo>
                      <a:pt x="4" y="83"/>
                    </a:lnTo>
                    <a:lnTo>
                      <a:pt x="9" y="84"/>
                    </a:lnTo>
                    <a:lnTo>
                      <a:pt x="14" y="84"/>
                    </a:lnTo>
                    <a:lnTo>
                      <a:pt x="18" y="84"/>
                    </a:lnTo>
                    <a:lnTo>
                      <a:pt x="23" y="84"/>
                    </a:lnTo>
                    <a:lnTo>
                      <a:pt x="27" y="83"/>
                    </a:lnTo>
                    <a:lnTo>
                      <a:pt x="30" y="82"/>
                    </a:lnTo>
                    <a:lnTo>
                      <a:pt x="34" y="81"/>
                    </a:lnTo>
                    <a:lnTo>
                      <a:pt x="37" y="79"/>
                    </a:lnTo>
                    <a:lnTo>
                      <a:pt x="40" y="77"/>
                    </a:lnTo>
                    <a:lnTo>
                      <a:pt x="43" y="75"/>
                    </a:lnTo>
                    <a:lnTo>
                      <a:pt x="46" y="73"/>
                    </a:lnTo>
                    <a:lnTo>
                      <a:pt x="48" y="71"/>
                    </a:lnTo>
                    <a:lnTo>
                      <a:pt x="50" y="69"/>
                    </a:lnTo>
                    <a:lnTo>
                      <a:pt x="52" y="66"/>
                    </a:lnTo>
                    <a:lnTo>
                      <a:pt x="54" y="64"/>
                    </a:lnTo>
                    <a:lnTo>
                      <a:pt x="56" y="61"/>
                    </a:lnTo>
                    <a:lnTo>
                      <a:pt x="57" y="60"/>
                    </a:lnTo>
                    <a:lnTo>
                      <a:pt x="57" y="60"/>
                    </a:lnTo>
                    <a:lnTo>
                      <a:pt x="58" y="60"/>
                    </a:lnTo>
                    <a:lnTo>
                      <a:pt x="59" y="60"/>
                    </a:lnTo>
                    <a:lnTo>
                      <a:pt x="60" y="61"/>
                    </a:lnTo>
                    <a:lnTo>
                      <a:pt x="61" y="61"/>
                    </a:lnTo>
                    <a:lnTo>
                      <a:pt x="62" y="61"/>
                    </a:lnTo>
                    <a:lnTo>
                      <a:pt x="63" y="62"/>
                    </a:lnTo>
                    <a:lnTo>
                      <a:pt x="65" y="62"/>
                    </a:lnTo>
                    <a:lnTo>
                      <a:pt x="67" y="63"/>
                    </a:lnTo>
                    <a:lnTo>
                      <a:pt x="69" y="64"/>
                    </a:lnTo>
                    <a:lnTo>
                      <a:pt x="71" y="65"/>
                    </a:lnTo>
                    <a:lnTo>
                      <a:pt x="73" y="67"/>
                    </a:lnTo>
                    <a:lnTo>
                      <a:pt x="74" y="69"/>
                    </a:lnTo>
                    <a:lnTo>
                      <a:pt x="76" y="70"/>
                    </a:lnTo>
                    <a:lnTo>
                      <a:pt x="77" y="72"/>
                    </a:lnTo>
                    <a:lnTo>
                      <a:pt x="77" y="71"/>
                    </a:lnTo>
                    <a:lnTo>
                      <a:pt x="76" y="68"/>
                    </a:lnTo>
                    <a:lnTo>
                      <a:pt x="75" y="65"/>
                    </a:lnTo>
                    <a:lnTo>
                      <a:pt x="74" y="62"/>
                    </a:lnTo>
                    <a:lnTo>
                      <a:pt x="76" y="61"/>
                    </a:lnTo>
                    <a:lnTo>
                      <a:pt x="78" y="60"/>
                    </a:lnTo>
                    <a:lnTo>
                      <a:pt x="81" y="58"/>
                    </a:lnTo>
                    <a:lnTo>
                      <a:pt x="83" y="56"/>
                    </a:lnTo>
                    <a:lnTo>
                      <a:pt x="85" y="55"/>
                    </a:lnTo>
                    <a:lnTo>
                      <a:pt x="88" y="53"/>
                    </a:lnTo>
                    <a:lnTo>
                      <a:pt x="90" y="51"/>
                    </a:lnTo>
                    <a:lnTo>
                      <a:pt x="92" y="49"/>
                    </a:lnTo>
                    <a:lnTo>
                      <a:pt x="94" y="50"/>
                    </a:lnTo>
                    <a:lnTo>
                      <a:pt x="96" y="50"/>
                    </a:lnTo>
                    <a:lnTo>
                      <a:pt x="98" y="51"/>
                    </a:lnTo>
                    <a:lnTo>
                      <a:pt x="101" y="51"/>
                    </a:lnTo>
                    <a:lnTo>
                      <a:pt x="103" y="52"/>
                    </a:lnTo>
                    <a:lnTo>
                      <a:pt x="105" y="53"/>
                    </a:lnTo>
                    <a:lnTo>
                      <a:pt x="107" y="54"/>
                    </a:lnTo>
                    <a:lnTo>
                      <a:pt x="109" y="55"/>
                    </a:lnTo>
                    <a:lnTo>
                      <a:pt x="111" y="56"/>
                    </a:lnTo>
                    <a:lnTo>
                      <a:pt x="113" y="58"/>
                    </a:lnTo>
                    <a:lnTo>
                      <a:pt x="115" y="59"/>
                    </a:lnTo>
                    <a:lnTo>
                      <a:pt x="116" y="60"/>
                    </a:lnTo>
                    <a:lnTo>
                      <a:pt x="118" y="62"/>
                    </a:lnTo>
                    <a:lnTo>
                      <a:pt x="120" y="64"/>
                    </a:lnTo>
                    <a:lnTo>
                      <a:pt x="121" y="65"/>
                    </a:lnTo>
                    <a:lnTo>
                      <a:pt x="123" y="67"/>
                    </a:lnTo>
                    <a:lnTo>
                      <a:pt x="124" y="68"/>
                    </a:lnTo>
                    <a:lnTo>
                      <a:pt x="125" y="70"/>
                    </a:lnTo>
                    <a:lnTo>
                      <a:pt x="125" y="71"/>
                    </a:lnTo>
                    <a:lnTo>
                      <a:pt x="126" y="72"/>
                    </a:lnTo>
                    <a:lnTo>
                      <a:pt x="127" y="74"/>
                    </a:lnTo>
                    <a:lnTo>
                      <a:pt x="127" y="75"/>
                    </a:lnTo>
                    <a:lnTo>
                      <a:pt x="128" y="77"/>
                    </a:lnTo>
                    <a:lnTo>
                      <a:pt x="128" y="78"/>
                    </a:lnTo>
                    <a:lnTo>
                      <a:pt x="129" y="78"/>
                    </a:lnTo>
                    <a:lnTo>
                      <a:pt x="130" y="77"/>
                    </a:lnTo>
                    <a:lnTo>
                      <a:pt x="130" y="76"/>
                    </a:lnTo>
                    <a:lnTo>
                      <a:pt x="130" y="75"/>
                    </a:lnTo>
                    <a:lnTo>
                      <a:pt x="130" y="71"/>
                    </a:lnTo>
                    <a:lnTo>
                      <a:pt x="130" y="68"/>
                    </a:lnTo>
                    <a:lnTo>
                      <a:pt x="128" y="65"/>
                    </a:lnTo>
                    <a:lnTo>
                      <a:pt x="126" y="62"/>
                    </a:lnTo>
                    <a:lnTo>
                      <a:pt x="124" y="60"/>
                    </a:lnTo>
                    <a:lnTo>
                      <a:pt x="122" y="57"/>
                    </a:lnTo>
                    <a:lnTo>
                      <a:pt x="119" y="55"/>
                    </a:lnTo>
                    <a:lnTo>
                      <a:pt x="116" y="53"/>
                    </a:lnTo>
                    <a:lnTo>
                      <a:pt x="115" y="53"/>
                    </a:lnTo>
                    <a:lnTo>
                      <a:pt x="113" y="52"/>
                    </a:lnTo>
                    <a:lnTo>
                      <a:pt x="112" y="51"/>
                    </a:lnTo>
                    <a:lnTo>
                      <a:pt x="111" y="51"/>
                    </a:lnTo>
                    <a:lnTo>
                      <a:pt x="109" y="50"/>
                    </a:lnTo>
                    <a:lnTo>
                      <a:pt x="108" y="50"/>
                    </a:lnTo>
                    <a:lnTo>
                      <a:pt x="107" y="49"/>
                    </a:lnTo>
                    <a:lnTo>
                      <a:pt x="105" y="49"/>
                    </a:lnTo>
                    <a:lnTo>
                      <a:pt x="104" y="49"/>
                    </a:lnTo>
                    <a:lnTo>
                      <a:pt x="102" y="48"/>
                    </a:lnTo>
                    <a:lnTo>
                      <a:pt x="101" y="48"/>
                    </a:lnTo>
                    <a:lnTo>
                      <a:pt x="100" y="47"/>
                    </a:lnTo>
                    <a:lnTo>
                      <a:pt x="98" y="47"/>
                    </a:lnTo>
                    <a:lnTo>
                      <a:pt x="97" y="47"/>
                    </a:lnTo>
                    <a:lnTo>
                      <a:pt x="95" y="46"/>
                    </a:lnTo>
                    <a:lnTo>
                      <a:pt x="94" y="46"/>
                    </a:lnTo>
                    <a:lnTo>
                      <a:pt x="95" y="45"/>
                    </a:lnTo>
                    <a:lnTo>
                      <a:pt x="95" y="43"/>
                    </a:lnTo>
                    <a:lnTo>
                      <a:pt x="96" y="42"/>
                    </a:lnTo>
                    <a:lnTo>
                      <a:pt x="97" y="41"/>
                    </a:lnTo>
                    <a:lnTo>
                      <a:pt x="97" y="39"/>
                    </a:lnTo>
                    <a:lnTo>
                      <a:pt x="98" y="38"/>
                    </a:lnTo>
                    <a:lnTo>
                      <a:pt x="99" y="36"/>
                    </a:lnTo>
                    <a:lnTo>
                      <a:pt x="99" y="35"/>
                    </a:lnTo>
                    <a:lnTo>
                      <a:pt x="125" y="43"/>
                    </a:lnTo>
                    <a:lnTo>
                      <a:pt x="126" y="43"/>
                    </a:lnTo>
                    <a:lnTo>
                      <a:pt x="128" y="42"/>
                    </a:lnTo>
                    <a:lnTo>
                      <a:pt x="132" y="41"/>
                    </a:lnTo>
                    <a:lnTo>
                      <a:pt x="136" y="39"/>
                    </a:lnTo>
                    <a:lnTo>
                      <a:pt x="140" y="38"/>
                    </a:lnTo>
                    <a:lnTo>
                      <a:pt x="146" y="36"/>
                    </a:lnTo>
                    <a:lnTo>
                      <a:pt x="151" y="34"/>
                    </a:lnTo>
                    <a:lnTo>
                      <a:pt x="157" y="32"/>
                    </a:lnTo>
                    <a:lnTo>
                      <a:pt x="163" y="31"/>
                    </a:lnTo>
                    <a:lnTo>
                      <a:pt x="169" y="29"/>
                    </a:lnTo>
                    <a:lnTo>
                      <a:pt x="174" y="27"/>
                    </a:lnTo>
                    <a:lnTo>
                      <a:pt x="179" y="26"/>
                    </a:lnTo>
                    <a:lnTo>
                      <a:pt x="183" y="24"/>
                    </a:lnTo>
                    <a:lnTo>
                      <a:pt x="186" y="23"/>
                    </a:lnTo>
                    <a:lnTo>
                      <a:pt x="188" y="23"/>
                    </a:lnTo>
                    <a:lnTo>
                      <a:pt x="188" y="23"/>
                    </a:lnTo>
                    <a:lnTo>
                      <a:pt x="188" y="20"/>
                    </a:lnTo>
                    <a:lnTo>
                      <a:pt x="127" y="40"/>
                    </a:lnTo>
                    <a:lnTo>
                      <a:pt x="100" y="32"/>
                    </a:lnTo>
                    <a:lnTo>
                      <a:pt x="101" y="30"/>
                    </a:lnTo>
                    <a:lnTo>
                      <a:pt x="101" y="29"/>
                    </a:lnTo>
                    <a:lnTo>
                      <a:pt x="102" y="27"/>
                    </a:lnTo>
                    <a:lnTo>
                      <a:pt x="103" y="27"/>
                    </a:lnTo>
                    <a:lnTo>
                      <a:pt x="125" y="34"/>
                    </a:lnTo>
                    <a:lnTo>
                      <a:pt x="126" y="34"/>
                    </a:lnTo>
                    <a:lnTo>
                      <a:pt x="128" y="34"/>
                    </a:lnTo>
                    <a:lnTo>
                      <a:pt x="132" y="33"/>
                    </a:lnTo>
                    <a:lnTo>
                      <a:pt x="136" y="32"/>
                    </a:lnTo>
                    <a:lnTo>
                      <a:pt x="140" y="31"/>
                    </a:lnTo>
                    <a:lnTo>
                      <a:pt x="146" y="29"/>
                    </a:lnTo>
                    <a:lnTo>
                      <a:pt x="151" y="28"/>
                    </a:lnTo>
                    <a:lnTo>
                      <a:pt x="157" y="26"/>
                    </a:lnTo>
                    <a:lnTo>
                      <a:pt x="163" y="24"/>
                    </a:lnTo>
                    <a:lnTo>
                      <a:pt x="168" y="23"/>
                    </a:lnTo>
                    <a:lnTo>
                      <a:pt x="173" y="21"/>
                    </a:lnTo>
                    <a:lnTo>
                      <a:pt x="178" y="20"/>
                    </a:lnTo>
                    <a:lnTo>
                      <a:pt x="182" y="19"/>
                    </a:lnTo>
                    <a:lnTo>
                      <a:pt x="185" y="18"/>
                    </a:lnTo>
                    <a:lnTo>
                      <a:pt x="187" y="17"/>
                    </a:lnTo>
                    <a:lnTo>
                      <a:pt x="187" y="17"/>
                    </a:lnTo>
                    <a:lnTo>
                      <a:pt x="188" y="17"/>
                    </a:lnTo>
                    <a:lnTo>
                      <a:pt x="188" y="16"/>
                    </a:lnTo>
                    <a:lnTo>
                      <a:pt x="188" y="16"/>
                    </a:lnTo>
                    <a:lnTo>
                      <a:pt x="188" y="15"/>
                    </a:lnTo>
                    <a:lnTo>
                      <a:pt x="188" y="14"/>
                    </a:lnTo>
                    <a:lnTo>
                      <a:pt x="127" y="31"/>
                    </a:lnTo>
                    <a:lnTo>
                      <a:pt x="103" y="24"/>
                    </a:lnTo>
                    <a:lnTo>
                      <a:pt x="102" y="23"/>
                    </a:lnTo>
                    <a:lnTo>
                      <a:pt x="101" y="23"/>
                    </a:lnTo>
                    <a:lnTo>
                      <a:pt x="99" y="22"/>
                    </a:lnTo>
                    <a:lnTo>
                      <a:pt x="98" y="21"/>
                    </a:lnTo>
                    <a:lnTo>
                      <a:pt x="96" y="20"/>
                    </a:lnTo>
                    <a:lnTo>
                      <a:pt x="95" y="19"/>
                    </a:lnTo>
                    <a:lnTo>
                      <a:pt x="93" y="19"/>
                    </a:lnTo>
                    <a:lnTo>
                      <a:pt x="92" y="18"/>
                    </a:lnTo>
                    <a:lnTo>
                      <a:pt x="92" y="19"/>
                    </a:lnTo>
                    <a:lnTo>
                      <a:pt x="92" y="20"/>
                    </a:lnTo>
                    <a:lnTo>
                      <a:pt x="92" y="20"/>
                    </a:lnTo>
                    <a:lnTo>
                      <a:pt x="93" y="21"/>
                    </a:lnTo>
                    <a:lnTo>
                      <a:pt x="93" y="22"/>
                    </a:lnTo>
                    <a:lnTo>
                      <a:pt x="94" y="22"/>
                    </a:lnTo>
                    <a:lnTo>
                      <a:pt x="95" y="23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7" y="27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6" y="31"/>
                    </a:lnTo>
                    <a:lnTo>
                      <a:pt x="95" y="33"/>
                    </a:lnTo>
                    <a:lnTo>
                      <a:pt x="94" y="35"/>
                    </a:lnTo>
                    <a:lnTo>
                      <a:pt x="92" y="38"/>
                    </a:lnTo>
                    <a:lnTo>
                      <a:pt x="91" y="40"/>
                    </a:lnTo>
                    <a:lnTo>
                      <a:pt x="89" y="42"/>
                    </a:lnTo>
                    <a:lnTo>
                      <a:pt x="87" y="45"/>
                    </a:lnTo>
                    <a:lnTo>
                      <a:pt x="85" y="47"/>
                    </a:lnTo>
                    <a:lnTo>
                      <a:pt x="83" y="49"/>
                    </a:lnTo>
                    <a:lnTo>
                      <a:pt x="82" y="51"/>
                    </a:lnTo>
                    <a:lnTo>
                      <a:pt x="79" y="53"/>
                    </a:lnTo>
                    <a:lnTo>
                      <a:pt x="77" y="55"/>
                    </a:lnTo>
                    <a:lnTo>
                      <a:pt x="75" y="56"/>
                    </a:lnTo>
                    <a:lnTo>
                      <a:pt x="74" y="56"/>
                    </a:lnTo>
                    <a:lnTo>
                      <a:pt x="72" y="57"/>
                    </a:lnTo>
                    <a:lnTo>
                      <a:pt x="71" y="57"/>
                    </a:lnTo>
                    <a:lnTo>
                      <a:pt x="69" y="58"/>
                    </a:lnTo>
                    <a:lnTo>
                      <a:pt x="67" y="58"/>
                    </a:lnTo>
                    <a:lnTo>
                      <a:pt x="66" y="58"/>
                    </a:lnTo>
                    <a:lnTo>
                      <a:pt x="64" y="57"/>
                    </a:lnTo>
                    <a:lnTo>
                      <a:pt x="62" y="56"/>
                    </a:lnTo>
                    <a:lnTo>
                      <a:pt x="59" y="55"/>
                    </a:lnTo>
                    <a:lnTo>
                      <a:pt x="57" y="53"/>
                    </a:lnTo>
                    <a:lnTo>
                      <a:pt x="55" y="51"/>
                    </a:lnTo>
                    <a:lnTo>
                      <a:pt x="53" y="50"/>
                    </a:lnTo>
                    <a:lnTo>
                      <a:pt x="51" y="48"/>
                    </a:lnTo>
                    <a:lnTo>
                      <a:pt x="50" y="45"/>
                    </a:lnTo>
                    <a:lnTo>
                      <a:pt x="49" y="43"/>
                    </a:lnTo>
                    <a:lnTo>
                      <a:pt x="34" y="3"/>
                    </a:lnTo>
                    <a:lnTo>
                      <a:pt x="33" y="2"/>
                    </a:lnTo>
                    <a:lnTo>
                      <a:pt x="32" y="2"/>
                    </a:lnTo>
                    <a:lnTo>
                      <a:pt x="32" y="1"/>
                    </a:lnTo>
                    <a:lnTo>
                      <a:pt x="31" y="0"/>
                    </a:lnTo>
                    <a:lnTo>
                      <a:pt x="30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8" name="Freeform 79"/>
              <p:cNvSpPr>
                <a:spLocks/>
              </p:cNvSpPr>
              <p:nvPr/>
            </p:nvSpPr>
            <p:spPr bwMode="auto">
              <a:xfrm>
                <a:off x="1923080" y="2794722"/>
                <a:ext cx="137643" cy="154873"/>
              </a:xfrm>
              <a:custGeom>
                <a:avLst/>
                <a:gdLst>
                  <a:gd name="T0" fmla="*/ 41 w 78"/>
                  <a:gd name="T1" fmla="*/ 82 h 91"/>
                  <a:gd name="T2" fmla="*/ 34 w 78"/>
                  <a:gd name="T3" fmla="*/ 37 h 91"/>
                  <a:gd name="T4" fmla="*/ 26 w 78"/>
                  <a:gd name="T5" fmla="*/ 20 h 91"/>
                  <a:gd name="T6" fmla="*/ 16 w 78"/>
                  <a:gd name="T7" fmla="*/ 19 h 91"/>
                  <a:gd name="T8" fmla="*/ 16 w 78"/>
                  <a:gd name="T9" fmla="*/ 56 h 91"/>
                  <a:gd name="T10" fmla="*/ 9 w 78"/>
                  <a:gd name="T11" fmla="*/ 52 h 91"/>
                  <a:gd name="T12" fmla="*/ 5 w 78"/>
                  <a:gd name="T13" fmla="*/ 44 h 91"/>
                  <a:gd name="T14" fmla="*/ 3 w 78"/>
                  <a:gd name="T15" fmla="*/ 18 h 91"/>
                  <a:gd name="T16" fmla="*/ 5 w 78"/>
                  <a:gd name="T17" fmla="*/ 10 h 91"/>
                  <a:gd name="T18" fmla="*/ 12 w 78"/>
                  <a:gd name="T19" fmla="*/ 4 h 91"/>
                  <a:gd name="T20" fmla="*/ 24 w 78"/>
                  <a:gd name="T21" fmla="*/ 3 h 91"/>
                  <a:gd name="T22" fmla="*/ 36 w 78"/>
                  <a:gd name="T23" fmla="*/ 5 h 91"/>
                  <a:gd name="T24" fmla="*/ 48 w 78"/>
                  <a:gd name="T25" fmla="*/ 8 h 91"/>
                  <a:gd name="T26" fmla="*/ 60 w 78"/>
                  <a:gd name="T27" fmla="*/ 13 h 91"/>
                  <a:gd name="T28" fmla="*/ 68 w 78"/>
                  <a:gd name="T29" fmla="*/ 21 h 91"/>
                  <a:gd name="T30" fmla="*/ 74 w 78"/>
                  <a:gd name="T31" fmla="*/ 47 h 91"/>
                  <a:gd name="T32" fmla="*/ 72 w 78"/>
                  <a:gd name="T33" fmla="*/ 57 h 91"/>
                  <a:gd name="T34" fmla="*/ 66 w 78"/>
                  <a:gd name="T35" fmla="*/ 65 h 91"/>
                  <a:gd name="T36" fmla="*/ 60 w 78"/>
                  <a:gd name="T37" fmla="*/ 67 h 91"/>
                  <a:gd name="T38" fmla="*/ 54 w 78"/>
                  <a:gd name="T39" fmla="*/ 67 h 91"/>
                  <a:gd name="T40" fmla="*/ 49 w 78"/>
                  <a:gd name="T41" fmla="*/ 67 h 91"/>
                  <a:gd name="T42" fmla="*/ 43 w 78"/>
                  <a:gd name="T43" fmla="*/ 66 h 91"/>
                  <a:gd name="T44" fmla="*/ 43 w 78"/>
                  <a:gd name="T45" fmla="*/ 68 h 91"/>
                  <a:gd name="T46" fmla="*/ 48 w 78"/>
                  <a:gd name="T47" fmla="*/ 70 h 91"/>
                  <a:gd name="T48" fmla="*/ 54 w 78"/>
                  <a:gd name="T49" fmla="*/ 71 h 91"/>
                  <a:gd name="T50" fmla="*/ 59 w 78"/>
                  <a:gd name="T51" fmla="*/ 70 h 91"/>
                  <a:gd name="T52" fmla="*/ 65 w 78"/>
                  <a:gd name="T53" fmla="*/ 69 h 91"/>
                  <a:gd name="T54" fmla="*/ 72 w 78"/>
                  <a:gd name="T55" fmla="*/ 66 h 91"/>
                  <a:gd name="T56" fmla="*/ 77 w 78"/>
                  <a:gd name="T57" fmla="*/ 59 h 91"/>
                  <a:gd name="T58" fmla="*/ 78 w 78"/>
                  <a:gd name="T59" fmla="*/ 37 h 91"/>
                  <a:gd name="T60" fmla="*/ 72 w 78"/>
                  <a:gd name="T61" fmla="*/ 16 h 91"/>
                  <a:gd name="T62" fmla="*/ 68 w 78"/>
                  <a:gd name="T63" fmla="*/ 11 h 91"/>
                  <a:gd name="T64" fmla="*/ 63 w 78"/>
                  <a:gd name="T65" fmla="*/ 8 h 91"/>
                  <a:gd name="T66" fmla="*/ 57 w 78"/>
                  <a:gd name="T67" fmla="*/ 6 h 91"/>
                  <a:gd name="T68" fmla="*/ 49 w 78"/>
                  <a:gd name="T69" fmla="*/ 4 h 91"/>
                  <a:gd name="T70" fmla="*/ 46 w 78"/>
                  <a:gd name="T71" fmla="*/ 4 h 91"/>
                  <a:gd name="T72" fmla="*/ 38 w 78"/>
                  <a:gd name="T73" fmla="*/ 2 h 91"/>
                  <a:gd name="T74" fmla="*/ 28 w 78"/>
                  <a:gd name="T75" fmla="*/ 1 h 91"/>
                  <a:gd name="T76" fmla="*/ 21 w 78"/>
                  <a:gd name="T77" fmla="*/ 0 h 91"/>
                  <a:gd name="T78" fmla="*/ 10 w 78"/>
                  <a:gd name="T79" fmla="*/ 1 h 91"/>
                  <a:gd name="T80" fmla="*/ 3 w 78"/>
                  <a:gd name="T81" fmla="*/ 7 h 91"/>
                  <a:gd name="T82" fmla="*/ 0 w 78"/>
                  <a:gd name="T83" fmla="*/ 21 h 91"/>
                  <a:gd name="T84" fmla="*/ 0 w 78"/>
                  <a:gd name="T85" fmla="*/ 37 h 91"/>
                  <a:gd name="T86" fmla="*/ 2 w 78"/>
                  <a:gd name="T87" fmla="*/ 47 h 91"/>
                  <a:gd name="T88" fmla="*/ 8 w 78"/>
                  <a:gd name="T89" fmla="*/ 56 h 91"/>
                  <a:gd name="T90" fmla="*/ 13 w 78"/>
                  <a:gd name="T91" fmla="*/ 59 h 91"/>
                  <a:gd name="T92" fmla="*/ 18 w 78"/>
                  <a:gd name="T93" fmla="*/ 61 h 91"/>
                  <a:gd name="T94" fmla="*/ 16 w 78"/>
                  <a:gd name="T95" fmla="*/ 22 h 91"/>
                  <a:gd name="T96" fmla="*/ 24 w 78"/>
                  <a:gd name="T97" fmla="*/ 23 h 91"/>
                  <a:gd name="T98" fmla="*/ 40 w 78"/>
                  <a:gd name="T9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8" h="91">
                    <a:moveTo>
                      <a:pt x="40" y="91"/>
                    </a:moveTo>
                    <a:lnTo>
                      <a:pt x="43" y="91"/>
                    </a:lnTo>
                    <a:lnTo>
                      <a:pt x="42" y="88"/>
                    </a:lnTo>
                    <a:lnTo>
                      <a:pt x="41" y="82"/>
                    </a:lnTo>
                    <a:lnTo>
                      <a:pt x="40" y="72"/>
                    </a:lnTo>
                    <a:lnTo>
                      <a:pt x="38" y="60"/>
                    </a:lnTo>
                    <a:lnTo>
                      <a:pt x="36" y="48"/>
                    </a:lnTo>
                    <a:lnTo>
                      <a:pt x="34" y="37"/>
                    </a:lnTo>
                    <a:lnTo>
                      <a:pt x="32" y="28"/>
                    </a:lnTo>
                    <a:lnTo>
                      <a:pt x="30" y="22"/>
                    </a:lnTo>
                    <a:lnTo>
                      <a:pt x="28" y="21"/>
                    </a:lnTo>
                    <a:lnTo>
                      <a:pt x="26" y="20"/>
                    </a:lnTo>
                    <a:lnTo>
                      <a:pt x="23" y="20"/>
                    </a:lnTo>
                    <a:lnTo>
                      <a:pt x="21" y="19"/>
                    </a:lnTo>
                    <a:lnTo>
                      <a:pt x="19" y="19"/>
                    </a:lnTo>
                    <a:lnTo>
                      <a:pt x="16" y="19"/>
                    </a:lnTo>
                    <a:lnTo>
                      <a:pt x="14" y="20"/>
                    </a:lnTo>
                    <a:lnTo>
                      <a:pt x="12" y="21"/>
                    </a:lnTo>
                    <a:lnTo>
                      <a:pt x="18" y="57"/>
                    </a:lnTo>
                    <a:lnTo>
                      <a:pt x="16" y="56"/>
                    </a:lnTo>
                    <a:lnTo>
                      <a:pt x="14" y="55"/>
                    </a:lnTo>
                    <a:lnTo>
                      <a:pt x="12" y="54"/>
                    </a:lnTo>
                    <a:lnTo>
                      <a:pt x="10" y="53"/>
                    </a:lnTo>
                    <a:lnTo>
                      <a:pt x="9" y="52"/>
                    </a:lnTo>
                    <a:lnTo>
                      <a:pt x="7" y="50"/>
                    </a:lnTo>
                    <a:lnTo>
                      <a:pt x="6" y="49"/>
                    </a:lnTo>
                    <a:lnTo>
                      <a:pt x="5" y="47"/>
                    </a:lnTo>
                    <a:lnTo>
                      <a:pt x="5" y="44"/>
                    </a:lnTo>
                    <a:lnTo>
                      <a:pt x="4" y="35"/>
                    </a:lnTo>
                    <a:lnTo>
                      <a:pt x="3" y="26"/>
                    </a:lnTo>
                    <a:lnTo>
                      <a:pt x="3" y="20"/>
                    </a:lnTo>
                    <a:lnTo>
                      <a:pt x="3" y="18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4" y="12"/>
                    </a:lnTo>
                    <a:lnTo>
                      <a:pt x="5" y="10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2" y="4"/>
                    </a:lnTo>
                    <a:lnTo>
                      <a:pt x="15" y="4"/>
                    </a:lnTo>
                    <a:lnTo>
                      <a:pt x="18" y="3"/>
                    </a:lnTo>
                    <a:lnTo>
                      <a:pt x="21" y="3"/>
                    </a:lnTo>
                    <a:lnTo>
                      <a:pt x="24" y="3"/>
                    </a:lnTo>
                    <a:lnTo>
                      <a:pt x="27" y="3"/>
                    </a:lnTo>
                    <a:lnTo>
                      <a:pt x="31" y="4"/>
                    </a:lnTo>
                    <a:lnTo>
                      <a:pt x="33" y="4"/>
                    </a:lnTo>
                    <a:lnTo>
                      <a:pt x="36" y="5"/>
                    </a:lnTo>
                    <a:lnTo>
                      <a:pt x="39" y="5"/>
                    </a:lnTo>
                    <a:lnTo>
                      <a:pt x="42" y="6"/>
                    </a:lnTo>
                    <a:lnTo>
                      <a:pt x="45" y="7"/>
                    </a:lnTo>
                    <a:lnTo>
                      <a:pt x="48" y="8"/>
                    </a:lnTo>
                    <a:lnTo>
                      <a:pt x="51" y="9"/>
                    </a:lnTo>
                    <a:lnTo>
                      <a:pt x="53" y="10"/>
                    </a:lnTo>
                    <a:lnTo>
                      <a:pt x="56" y="11"/>
                    </a:lnTo>
                    <a:lnTo>
                      <a:pt x="60" y="13"/>
                    </a:lnTo>
                    <a:lnTo>
                      <a:pt x="63" y="15"/>
                    </a:lnTo>
                    <a:lnTo>
                      <a:pt x="65" y="17"/>
                    </a:lnTo>
                    <a:lnTo>
                      <a:pt x="67" y="19"/>
                    </a:lnTo>
                    <a:lnTo>
                      <a:pt x="68" y="21"/>
                    </a:lnTo>
                    <a:lnTo>
                      <a:pt x="69" y="24"/>
                    </a:lnTo>
                    <a:lnTo>
                      <a:pt x="69" y="26"/>
                    </a:lnTo>
                    <a:lnTo>
                      <a:pt x="71" y="29"/>
                    </a:lnTo>
                    <a:lnTo>
                      <a:pt x="74" y="47"/>
                    </a:lnTo>
                    <a:lnTo>
                      <a:pt x="73" y="50"/>
                    </a:lnTo>
                    <a:lnTo>
                      <a:pt x="73" y="52"/>
                    </a:lnTo>
                    <a:lnTo>
                      <a:pt x="73" y="55"/>
                    </a:lnTo>
                    <a:lnTo>
                      <a:pt x="72" y="57"/>
                    </a:lnTo>
                    <a:lnTo>
                      <a:pt x="71" y="59"/>
                    </a:lnTo>
                    <a:lnTo>
                      <a:pt x="70" y="61"/>
                    </a:lnTo>
                    <a:lnTo>
                      <a:pt x="69" y="63"/>
                    </a:lnTo>
                    <a:lnTo>
                      <a:pt x="66" y="65"/>
                    </a:lnTo>
                    <a:lnTo>
                      <a:pt x="65" y="65"/>
                    </a:lnTo>
                    <a:lnTo>
                      <a:pt x="63" y="66"/>
                    </a:lnTo>
                    <a:lnTo>
                      <a:pt x="61" y="66"/>
                    </a:lnTo>
                    <a:lnTo>
                      <a:pt x="60" y="67"/>
                    </a:lnTo>
                    <a:lnTo>
                      <a:pt x="58" y="67"/>
                    </a:lnTo>
                    <a:lnTo>
                      <a:pt x="57" y="67"/>
                    </a:lnTo>
                    <a:lnTo>
                      <a:pt x="55" y="67"/>
                    </a:lnTo>
                    <a:lnTo>
                      <a:pt x="54" y="67"/>
                    </a:lnTo>
                    <a:lnTo>
                      <a:pt x="53" y="67"/>
                    </a:lnTo>
                    <a:lnTo>
                      <a:pt x="51" y="67"/>
                    </a:lnTo>
                    <a:lnTo>
                      <a:pt x="50" y="67"/>
                    </a:lnTo>
                    <a:lnTo>
                      <a:pt x="49" y="67"/>
                    </a:lnTo>
                    <a:lnTo>
                      <a:pt x="47" y="67"/>
                    </a:lnTo>
                    <a:lnTo>
                      <a:pt x="46" y="66"/>
                    </a:lnTo>
                    <a:lnTo>
                      <a:pt x="44" y="66"/>
                    </a:lnTo>
                    <a:lnTo>
                      <a:pt x="43" y="66"/>
                    </a:lnTo>
                    <a:lnTo>
                      <a:pt x="42" y="66"/>
                    </a:lnTo>
                    <a:lnTo>
                      <a:pt x="42" y="67"/>
                    </a:lnTo>
                    <a:lnTo>
                      <a:pt x="43" y="68"/>
                    </a:lnTo>
                    <a:lnTo>
                      <a:pt x="43" y="68"/>
                    </a:lnTo>
                    <a:lnTo>
                      <a:pt x="44" y="69"/>
                    </a:lnTo>
                    <a:lnTo>
                      <a:pt x="46" y="69"/>
                    </a:lnTo>
                    <a:lnTo>
                      <a:pt x="47" y="70"/>
                    </a:lnTo>
                    <a:lnTo>
                      <a:pt x="48" y="70"/>
                    </a:lnTo>
                    <a:lnTo>
                      <a:pt x="50" y="70"/>
                    </a:lnTo>
                    <a:lnTo>
                      <a:pt x="51" y="70"/>
                    </a:lnTo>
                    <a:lnTo>
                      <a:pt x="53" y="71"/>
                    </a:lnTo>
                    <a:lnTo>
                      <a:pt x="54" y="71"/>
                    </a:lnTo>
                    <a:lnTo>
                      <a:pt x="55" y="71"/>
                    </a:lnTo>
                    <a:lnTo>
                      <a:pt x="57" y="71"/>
                    </a:lnTo>
                    <a:lnTo>
                      <a:pt x="58" y="71"/>
                    </a:lnTo>
                    <a:lnTo>
                      <a:pt x="59" y="70"/>
                    </a:lnTo>
                    <a:lnTo>
                      <a:pt x="61" y="70"/>
                    </a:lnTo>
                    <a:lnTo>
                      <a:pt x="62" y="70"/>
                    </a:lnTo>
                    <a:lnTo>
                      <a:pt x="64" y="70"/>
                    </a:lnTo>
                    <a:lnTo>
                      <a:pt x="65" y="69"/>
                    </a:lnTo>
                    <a:lnTo>
                      <a:pt x="67" y="69"/>
                    </a:lnTo>
                    <a:lnTo>
                      <a:pt x="69" y="68"/>
                    </a:lnTo>
                    <a:lnTo>
                      <a:pt x="71" y="67"/>
                    </a:lnTo>
                    <a:lnTo>
                      <a:pt x="72" y="66"/>
                    </a:lnTo>
                    <a:lnTo>
                      <a:pt x="74" y="64"/>
                    </a:lnTo>
                    <a:lnTo>
                      <a:pt x="75" y="63"/>
                    </a:lnTo>
                    <a:lnTo>
                      <a:pt x="76" y="61"/>
                    </a:lnTo>
                    <a:lnTo>
                      <a:pt x="77" y="59"/>
                    </a:lnTo>
                    <a:lnTo>
                      <a:pt x="78" y="54"/>
                    </a:lnTo>
                    <a:lnTo>
                      <a:pt x="78" y="48"/>
                    </a:lnTo>
                    <a:lnTo>
                      <a:pt x="78" y="42"/>
                    </a:lnTo>
                    <a:lnTo>
                      <a:pt x="78" y="37"/>
                    </a:lnTo>
                    <a:lnTo>
                      <a:pt x="77" y="31"/>
                    </a:lnTo>
                    <a:lnTo>
                      <a:pt x="75" y="26"/>
                    </a:lnTo>
                    <a:lnTo>
                      <a:pt x="74" y="21"/>
                    </a:lnTo>
                    <a:lnTo>
                      <a:pt x="72" y="16"/>
                    </a:lnTo>
                    <a:lnTo>
                      <a:pt x="71" y="14"/>
                    </a:lnTo>
                    <a:lnTo>
                      <a:pt x="70" y="13"/>
                    </a:lnTo>
                    <a:lnTo>
                      <a:pt x="69" y="12"/>
                    </a:lnTo>
                    <a:lnTo>
                      <a:pt x="68" y="11"/>
                    </a:lnTo>
                    <a:lnTo>
                      <a:pt x="67" y="10"/>
                    </a:lnTo>
                    <a:lnTo>
                      <a:pt x="65" y="9"/>
                    </a:lnTo>
                    <a:lnTo>
                      <a:pt x="64" y="9"/>
                    </a:lnTo>
                    <a:lnTo>
                      <a:pt x="63" y="8"/>
                    </a:lnTo>
                    <a:lnTo>
                      <a:pt x="62" y="7"/>
                    </a:lnTo>
                    <a:lnTo>
                      <a:pt x="60" y="7"/>
                    </a:lnTo>
                    <a:lnTo>
                      <a:pt x="59" y="7"/>
                    </a:lnTo>
                    <a:lnTo>
                      <a:pt x="57" y="6"/>
                    </a:lnTo>
                    <a:lnTo>
                      <a:pt x="55" y="6"/>
                    </a:lnTo>
                    <a:lnTo>
                      <a:pt x="53" y="5"/>
                    </a:lnTo>
                    <a:lnTo>
                      <a:pt x="51" y="5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7" y="4"/>
                    </a:lnTo>
                    <a:lnTo>
                      <a:pt x="46" y="4"/>
                    </a:lnTo>
                    <a:lnTo>
                      <a:pt x="44" y="3"/>
                    </a:lnTo>
                    <a:lnTo>
                      <a:pt x="42" y="3"/>
                    </a:lnTo>
                    <a:lnTo>
                      <a:pt x="40" y="2"/>
                    </a:lnTo>
                    <a:lnTo>
                      <a:pt x="38" y="2"/>
                    </a:lnTo>
                    <a:lnTo>
                      <a:pt x="35" y="2"/>
                    </a:lnTo>
                    <a:lnTo>
                      <a:pt x="33" y="1"/>
                    </a:lnTo>
                    <a:lnTo>
                      <a:pt x="31" y="1"/>
                    </a:lnTo>
                    <a:lnTo>
                      <a:pt x="28" y="1"/>
                    </a:lnTo>
                    <a:lnTo>
                      <a:pt x="26" y="1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3" y="1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3" y="7"/>
                    </a:lnTo>
                    <a:lnTo>
                      <a:pt x="1" y="10"/>
                    </a:lnTo>
                    <a:lnTo>
                      <a:pt x="1" y="13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3"/>
                    </a:lnTo>
                    <a:lnTo>
                      <a:pt x="0" y="37"/>
                    </a:lnTo>
                    <a:lnTo>
                      <a:pt x="1" y="39"/>
                    </a:lnTo>
                    <a:lnTo>
                      <a:pt x="1" y="42"/>
                    </a:lnTo>
                    <a:lnTo>
                      <a:pt x="1" y="45"/>
                    </a:lnTo>
                    <a:lnTo>
                      <a:pt x="2" y="47"/>
                    </a:lnTo>
                    <a:lnTo>
                      <a:pt x="2" y="50"/>
                    </a:lnTo>
                    <a:lnTo>
                      <a:pt x="4" y="52"/>
                    </a:lnTo>
                    <a:lnTo>
                      <a:pt x="5" y="54"/>
                    </a:lnTo>
                    <a:lnTo>
                      <a:pt x="8" y="56"/>
                    </a:lnTo>
                    <a:lnTo>
                      <a:pt x="9" y="57"/>
                    </a:lnTo>
                    <a:lnTo>
                      <a:pt x="11" y="58"/>
                    </a:lnTo>
                    <a:lnTo>
                      <a:pt x="12" y="58"/>
                    </a:lnTo>
                    <a:lnTo>
                      <a:pt x="13" y="59"/>
                    </a:lnTo>
                    <a:lnTo>
                      <a:pt x="14" y="60"/>
                    </a:lnTo>
                    <a:lnTo>
                      <a:pt x="16" y="60"/>
                    </a:lnTo>
                    <a:lnTo>
                      <a:pt x="17" y="61"/>
                    </a:lnTo>
                    <a:lnTo>
                      <a:pt x="18" y="61"/>
                    </a:lnTo>
                    <a:lnTo>
                      <a:pt x="24" y="91"/>
                    </a:lnTo>
                    <a:lnTo>
                      <a:pt x="27" y="91"/>
                    </a:lnTo>
                    <a:lnTo>
                      <a:pt x="15" y="22"/>
                    </a:lnTo>
                    <a:lnTo>
                      <a:pt x="16" y="22"/>
                    </a:lnTo>
                    <a:lnTo>
                      <a:pt x="18" y="22"/>
                    </a:lnTo>
                    <a:lnTo>
                      <a:pt x="20" y="22"/>
                    </a:lnTo>
                    <a:lnTo>
                      <a:pt x="22" y="22"/>
                    </a:lnTo>
                    <a:lnTo>
                      <a:pt x="24" y="23"/>
                    </a:lnTo>
                    <a:lnTo>
                      <a:pt x="26" y="23"/>
                    </a:lnTo>
                    <a:lnTo>
                      <a:pt x="28" y="24"/>
                    </a:lnTo>
                    <a:lnTo>
                      <a:pt x="29" y="24"/>
                    </a:lnTo>
                    <a:lnTo>
                      <a:pt x="40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9" name="Freeform 80"/>
              <p:cNvSpPr>
                <a:spLocks/>
              </p:cNvSpPr>
              <p:nvPr/>
            </p:nvSpPr>
            <p:spPr bwMode="auto">
              <a:xfrm>
                <a:off x="1958316" y="2806635"/>
                <a:ext cx="81174" cy="90201"/>
              </a:xfrm>
              <a:custGeom>
                <a:avLst/>
                <a:gdLst>
                  <a:gd name="T0" fmla="*/ 2 w 46"/>
                  <a:gd name="T1" fmla="*/ 0 h 53"/>
                  <a:gd name="T2" fmla="*/ 6 w 46"/>
                  <a:gd name="T3" fmla="*/ 2 h 53"/>
                  <a:gd name="T4" fmla="*/ 10 w 46"/>
                  <a:gd name="T5" fmla="*/ 3 h 53"/>
                  <a:gd name="T6" fmla="*/ 14 w 46"/>
                  <a:gd name="T7" fmla="*/ 4 h 53"/>
                  <a:gd name="T8" fmla="*/ 18 w 46"/>
                  <a:gd name="T9" fmla="*/ 5 h 53"/>
                  <a:gd name="T10" fmla="*/ 22 w 46"/>
                  <a:gd name="T11" fmla="*/ 6 h 53"/>
                  <a:gd name="T12" fmla="*/ 26 w 46"/>
                  <a:gd name="T13" fmla="*/ 8 h 53"/>
                  <a:gd name="T14" fmla="*/ 29 w 46"/>
                  <a:gd name="T15" fmla="*/ 9 h 53"/>
                  <a:gd name="T16" fmla="*/ 34 w 46"/>
                  <a:gd name="T17" fmla="*/ 11 h 53"/>
                  <a:gd name="T18" fmla="*/ 38 w 46"/>
                  <a:gd name="T19" fmla="*/ 17 h 53"/>
                  <a:gd name="T20" fmla="*/ 40 w 46"/>
                  <a:gd name="T21" fmla="*/ 23 h 53"/>
                  <a:gd name="T22" fmla="*/ 41 w 46"/>
                  <a:gd name="T23" fmla="*/ 29 h 53"/>
                  <a:gd name="T24" fmla="*/ 42 w 46"/>
                  <a:gd name="T25" fmla="*/ 53 h 53"/>
                  <a:gd name="T26" fmla="*/ 43 w 46"/>
                  <a:gd name="T27" fmla="*/ 53 h 53"/>
                  <a:gd name="T28" fmla="*/ 45 w 46"/>
                  <a:gd name="T29" fmla="*/ 53 h 53"/>
                  <a:gd name="T30" fmla="*/ 46 w 46"/>
                  <a:gd name="T31" fmla="*/ 52 h 53"/>
                  <a:gd name="T32" fmla="*/ 46 w 46"/>
                  <a:gd name="T33" fmla="*/ 52 h 53"/>
                  <a:gd name="T34" fmla="*/ 46 w 46"/>
                  <a:gd name="T35" fmla="*/ 41 h 53"/>
                  <a:gd name="T36" fmla="*/ 46 w 46"/>
                  <a:gd name="T37" fmla="*/ 31 h 53"/>
                  <a:gd name="T38" fmla="*/ 43 w 46"/>
                  <a:gd name="T39" fmla="*/ 20 h 53"/>
                  <a:gd name="T40" fmla="*/ 38 w 46"/>
                  <a:gd name="T41" fmla="*/ 11 h 53"/>
                  <a:gd name="T42" fmla="*/ 34 w 46"/>
                  <a:gd name="T43" fmla="*/ 9 h 53"/>
                  <a:gd name="T44" fmla="*/ 31 w 46"/>
                  <a:gd name="T45" fmla="*/ 8 h 53"/>
                  <a:gd name="T46" fmla="*/ 27 w 46"/>
                  <a:gd name="T47" fmla="*/ 6 h 53"/>
                  <a:gd name="T48" fmla="*/ 23 w 46"/>
                  <a:gd name="T49" fmla="*/ 5 h 53"/>
                  <a:gd name="T50" fmla="*/ 19 w 46"/>
                  <a:gd name="T51" fmla="*/ 3 h 53"/>
                  <a:gd name="T52" fmla="*/ 15 w 46"/>
                  <a:gd name="T53" fmla="*/ 2 h 53"/>
                  <a:gd name="T54" fmla="*/ 11 w 46"/>
                  <a:gd name="T55" fmla="*/ 1 h 53"/>
                  <a:gd name="T56" fmla="*/ 6 w 46"/>
                  <a:gd name="T57" fmla="*/ 0 h 53"/>
                  <a:gd name="T58" fmla="*/ 5 w 46"/>
                  <a:gd name="T59" fmla="*/ 0 h 53"/>
                  <a:gd name="T60" fmla="*/ 3 w 46"/>
                  <a:gd name="T61" fmla="*/ 0 h 53"/>
                  <a:gd name="T62" fmla="*/ 1 w 46"/>
                  <a:gd name="T63" fmla="*/ 0 h 53"/>
                  <a:gd name="T64" fmla="*/ 0 w 46"/>
                  <a:gd name="T65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6" h="53">
                    <a:moveTo>
                      <a:pt x="0" y="0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4" y="4"/>
                    </a:lnTo>
                    <a:lnTo>
                      <a:pt x="16" y="5"/>
                    </a:lnTo>
                    <a:lnTo>
                      <a:pt x="18" y="5"/>
                    </a:lnTo>
                    <a:lnTo>
                      <a:pt x="20" y="6"/>
                    </a:lnTo>
                    <a:lnTo>
                      <a:pt x="22" y="6"/>
                    </a:lnTo>
                    <a:lnTo>
                      <a:pt x="24" y="7"/>
                    </a:lnTo>
                    <a:lnTo>
                      <a:pt x="26" y="8"/>
                    </a:lnTo>
                    <a:lnTo>
                      <a:pt x="27" y="8"/>
                    </a:lnTo>
                    <a:lnTo>
                      <a:pt x="29" y="9"/>
                    </a:lnTo>
                    <a:lnTo>
                      <a:pt x="31" y="9"/>
                    </a:lnTo>
                    <a:lnTo>
                      <a:pt x="34" y="11"/>
                    </a:lnTo>
                    <a:lnTo>
                      <a:pt x="36" y="14"/>
                    </a:lnTo>
                    <a:lnTo>
                      <a:pt x="38" y="17"/>
                    </a:lnTo>
                    <a:lnTo>
                      <a:pt x="39" y="20"/>
                    </a:lnTo>
                    <a:lnTo>
                      <a:pt x="40" y="23"/>
                    </a:lnTo>
                    <a:lnTo>
                      <a:pt x="41" y="26"/>
                    </a:lnTo>
                    <a:lnTo>
                      <a:pt x="41" y="29"/>
                    </a:lnTo>
                    <a:lnTo>
                      <a:pt x="42" y="32"/>
                    </a:lnTo>
                    <a:lnTo>
                      <a:pt x="42" y="53"/>
                    </a:lnTo>
                    <a:lnTo>
                      <a:pt x="43" y="53"/>
                    </a:lnTo>
                    <a:lnTo>
                      <a:pt x="43" y="53"/>
                    </a:lnTo>
                    <a:lnTo>
                      <a:pt x="44" y="53"/>
                    </a:lnTo>
                    <a:lnTo>
                      <a:pt x="45" y="53"/>
                    </a:lnTo>
                    <a:lnTo>
                      <a:pt x="45" y="52"/>
                    </a:lnTo>
                    <a:lnTo>
                      <a:pt x="46" y="52"/>
                    </a:lnTo>
                    <a:lnTo>
                      <a:pt x="46" y="52"/>
                    </a:lnTo>
                    <a:lnTo>
                      <a:pt x="46" y="52"/>
                    </a:lnTo>
                    <a:lnTo>
                      <a:pt x="46" y="47"/>
                    </a:lnTo>
                    <a:lnTo>
                      <a:pt x="46" y="41"/>
                    </a:lnTo>
                    <a:lnTo>
                      <a:pt x="46" y="36"/>
                    </a:lnTo>
                    <a:lnTo>
                      <a:pt x="46" y="31"/>
                    </a:lnTo>
                    <a:lnTo>
                      <a:pt x="45" y="25"/>
                    </a:lnTo>
                    <a:lnTo>
                      <a:pt x="43" y="20"/>
                    </a:lnTo>
                    <a:lnTo>
                      <a:pt x="41" y="16"/>
                    </a:lnTo>
                    <a:lnTo>
                      <a:pt x="38" y="11"/>
                    </a:lnTo>
                    <a:lnTo>
                      <a:pt x="36" y="10"/>
                    </a:lnTo>
                    <a:lnTo>
                      <a:pt x="34" y="9"/>
                    </a:lnTo>
                    <a:lnTo>
                      <a:pt x="33" y="8"/>
                    </a:lnTo>
                    <a:lnTo>
                      <a:pt x="31" y="8"/>
                    </a:lnTo>
                    <a:lnTo>
                      <a:pt x="29" y="7"/>
                    </a:lnTo>
                    <a:lnTo>
                      <a:pt x="27" y="6"/>
                    </a:lnTo>
                    <a:lnTo>
                      <a:pt x="25" y="5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9" y="3"/>
                    </a:lnTo>
                    <a:lnTo>
                      <a:pt x="17" y="3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0" name="Freeform 81"/>
              <p:cNvSpPr>
                <a:spLocks/>
              </p:cNvSpPr>
              <p:nvPr/>
            </p:nvSpPr>
            <p:spPr bwMode="auto">
              <a:xfrm>
                <a:off x="1965432" y="2835566"/>
                <a:ext cx="24705" cy="114027"/>
              </a:xfrm>
              <a:custGeom>
                <a:avLst/>
                <a:gdLst>
                  <a:gd name="T0" fmla="*/ 14 w 14"/>
                  <a:gd name="T1" fmla="*/ 67 h 67"/>
                  <a:gd name="T2" fmla="*/ 6 w 14"/>
                  <a:gd name="T3" fmla="*/ 22 h 67"/>
                  <a:gd name="T4" fmla="*/ 2 w 14"/>
                  <a:gd name="T5" fmla="*/ 1 h 67"/>
                  <a:gd name="T6" fmla="*/ 1 w 14"/>
                  <a:gd name="T7" fmla="*/ 1 h 67"/>
                  <a:gd name="T8" fmla="*/ 1 w 14"/>
                  <a:gd name="T9" fmla="*/ 0 h 67"/>
                  <a:gd name="T10" fmla="*/ 0 w 14"/>
                  <a:gd name="T11" fmla="*/ 0 h 67"/>
                  <a:gd name="T12" fmla="*/ 0 w 14"/>
                  <a:gd name="T13" fmla="*/ 0 h 67"/>
                  <a:gd name="T14" fmla="*/ 4 w 14"/>
                  <a:gd name="T15" fmla="*/ 23 h 67"/>
                  <a:gd name="T16" fmla="*/ 12 w 14"/>
                  <a:gd name="T17" fmla="*/ 67 h 67"/>
                  <a:gd name="T18" fmla="*/ 14 w 14"/>
                  <a:gd name="T19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67">
                    <a:moveTo>
                      <a:pt x="14" y="67"/>
                    </a:moveTo>
                    <a:lnTo>
                      <a:pt x="6" y="2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23"/>
                    </a:lnTo>
                    <a:lnTo>
                      <a:pt x="12" y="67"/>
                    </a:lnTo>
                    <a:lnTo>
                      <a:pt x="14" y="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1" name="Freeform 82"/>
              <p:cNvSpPr>
                <a:spLocks/>
              </p:cNvSpPr>
              <p:nvPr/>
            </p:nvSpPr>
            <p:spPr bwMode="auto">
              <a:xfrm>
                <a:off x="2219495" y="2639749"/>
                <a:ext cx="17646" cy="68076"/>
              </a:xfrm>
              <a:custGeom>
                <a:avLst/>
                <a:gdLst>
                  <a:gd name="T0" fmla="*/ 0 w 10"/>
                  <a:gd name="T1" fmla="*/ 40 h 40"/>
                  <a:gd name="T2" fmla="*/ 1 w 10"/>
                  <a:gd name="T3" fmla="*/ 0 h 40"/>
                  <a:gd name="T4" fmla="*/ 10 w 10"/>
                  <a:gd name="T5" fmla="*/ 0 h 40"/>
                  <a:gd name="T6" fmla="*/ 9 w 10"/>
                  <a:gd name="T7" fmla="*/ 40 h 40"/>
                  <a:gd name="T8" fmla="*/ 0 w 10"/>
                  <a:gd name="T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0" y="40"/>
                    </a:moveTo>
                    <a:lnTo>
                      <a:pt x="1" y="0"/>
                    </a:lnTo>
                    <a:lnTo>
                      <a:pt x="10" y="0"/>
                    </a:lnTo>
                    <a:lnTo>
                      <a:pt x="9" y="4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9E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2" name="Freeform 83"/>
              <p:cNvSpPr>
                <a:spLocks/>
              </p:cNvSpPr>
              <p:nvPr/>
            </p:nvSpPr>
            <p:spPr bwMode="auto">
              <a:xfrm>
                <a:off x="2198365" y="2614219"/>
                <a:ext cx="15883" cy="93604"/>
              </a:xfrm>
              <a:custGeom>
                <a:avLst/>
                <a:gdLst>
                  <a:gd name="T0" fmla="*/ 0 w 9"/>
                  <a:gd name="T1" fmla="*/ 54 h 55"/>
                  <a:gd name="T2" fmla="*/ 1 w 9"/>
                  <a:gd name="T3" fmla="*/ 0 h 55"/>
                  <a:gd name="T4" fmla="*/ 9 w 9"/>
                  <a:gd name="T5" fmla="*/ 0 h 55"/>
                  <a:gd name="T6" fmla="*/ 8 w 9"/>
                  <a:gd name="T7" fmla="*/ 55 h 55"/>
                  <a:gd name="T8" fmla="*/ 0 w 9"/>
                  <a:gd name="T9" fmla="*/ 5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5">
                    <a:moveTo>
                      <a:pt x="0" y="54"/>
                    </a:moveTo>
                    <a:lnTo>
                      <a:pt x="1" y="0"/>
                    </a:lnTo>
                    <a:lnTo>
                      <a:pt x="9" y="0"/>
                    </a:lnTo>
                    <a:lnTo>
                      <a:pt x="8" y="55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E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3" name="Freeform 84"/>
              <p:cNvSpPr>
                <a:spLocks/>
              </p:cNvSpPr>
              <p:nvPr/>
            </p:nvSpPr>
            <p:spPr bwMode="auto">
              <a:xfrm>
                <a:off x="2177190" y="2629638"/>
                <a:ext cx="15883" cy="76587"/>
              </a:xfrm>
              <a:custGeom>
                <a:avLst/>
                <a:gdLst>
                  <a:gd name="T0" fmla="*/ 0 w 9"/>
                  <a:gd name="T1" fmla="*/ 45 h 45"/>
                  <a:gd name="T2" fmla="*/ 1 w 9"/>
                  <a:gd name="T3" fmla="*/ 0 h 45"/>
                  <a:gd name="T4" fmla="*/ 9 w 9"/>
                  <a:gd name="T5" fmla="*/ 0 h 45"/>
                  <a:gd name="T6" fmla="*/ 8 w 9"/>
                  <a:gd name="T7" fmla="*/ 45 h 45"/>
                  <a:gd name="T8" fmla="*/ 0 w 9"/>
                  <a:gd name="T9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5">
                    <a:moveTo>
                      <a:pt x="0" y="45"/>
                    </a:moveTo>
                    <a:lnTo>
                      <a:pt x="1" y="0"/>
                    </a:lnTo>
                    <a:lnTo>
                      <a:pt x="9" y="0"/>
                    </a:lnTo>
                    <a:lnTo>
                      <a:pt x="8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9E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7970374" y="1996475"/>
              <a:ext cx="68480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>
                  <a:solidFill>
                    <a:srgbClr val="000000"/>
                  </a:solidFill>
                </a:rPr>
                <a:t>Operator</a:t>
              </a:r>
              <a:endParaRPr lang="en-US" sz="1050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94" name="Straight Connector 93"/>
          <p:cNvCxnSpPr>
            <a:stCxn id="62" idx="1"/>
            <a:endCxn id="36" idx="3"/>
          </p:cNvCxnSpPr>
          <p:nvPr/>
        </p:nvCxnSpPr>
        <p:spPr>
          <a:xfrm flipH="1">
            <a:off x="7070392" y="1674303"/>
            <a:ext cx="310498" cy="481188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99" idx="0"/>
            <a:endCxn id="36" idx="1"/>
          </p:cNvCxnSpPr>
          <p:nvPr/>
        </p:nvCxnSpPr>
        <p:spPr>
          <a:xfrm flipV="1">
            <a:off x="6558177" y="3276029"/>
            <a:ext cx="512215" cy="621319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tangle 107"/>
          <p:cNvSpPr/>
          <p:nvPr/>
        </p:nvSpPr>
        <p:spPr>
          <a:xfrm>
            <a:off x="6697913" y="3583172"/>
            <a:ext cx="9722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algn="ctr"/>
            <a:r>
              <a:rPr lang="en-US" sz="1000" dirty="0"/>
              <a:t>Maintenance </a:t>
            </a:r>
            <a:r>
              <a:rPr lang="en-US" sz="1000" dirty="0" smtClean="0"/>
              <a:t> Report</a:t>
            </a:r>
            <a:endParaRPr lang="en-SG" sz="1000" dirty="0"/>
          </a:p>
        </p:txBody>
      </p:sp>
      <p:grpSp>
        <p:nvGrpSpPr>
          <p:cNvPr id="10250" name="Group 10249"/>
          <p:cNvGrpSpPr/>
          <p:nvPr/>
        </p:nvGrpSpPr>
        <p:grpSpPr>
          <a:xfrm>
            <a:off x="3632811" y="2069522"/>
            <a:ext cx="1607556" cy="1622365"/>
            <a:chOff x="3597810" y="1883357"/>
            <a:chExt cx="1607556" cy="1622365"/>
          </a:xfrm>
        </p:grpSpPr>
        <p:sp>
          <p:nvSpPr>
            <p:cNvPr id="10242" name="Rectangle 10241"/>
            <p:cNvSpPr/>
            <p:nvPr/>
          </p:nvSpPr>
          <p:spPr>
            <a:xfrm>
              <a:off x="3636565" y="1916901"/>
              <a:ext cx="1494478" cy="15888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16705" y="2077490"/>
              <a:ext cx="969766" cy="790018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0244" name="Picture 4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657585" y="3028987"/>
              <a:ext cx="1425666" cy="454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0" name="TextBox 10239"/>
            <p:cNvSpPr txBox="1"/>
            <p:nvPr/>
          </p:nvSpPr>
          <p:spPr>
            <a:xfrm>
              <a:off x="3632811" y="2791049"/>
              <a:ext cx="726737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Sensors</a:t>
              </a:r>
              <a:endParaRPr lang="en-SG" dirty="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3597810" y="1883357"/>
              <a:ext cx="1607556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Edge Processing Box</a:t>
              </a:r>
              <a:endParaRPr lang="en-SG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751660" y="3897348"/>
            <a:ext cx="1551241" cy="783619"/>
            <a:chOff x="6800078" y="3928769"/>
            <a:chExt cx="1551241" cy="783619"/>
          </a:xfrm>
        </p:grpSpPr>
        <p:pic>
          <p:nvPicPr>
            <p:cNvPr id="99" name="Picture 2" descr="C:\Users\dev\AppData\Local\Microsoft\Windows\Temporary Internet Files\Content.IE5\364DGIFV\424px-User-admin.svg[1]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2004" y="3928769"/>
              <a:ext cx="489182" cy="692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5" name="Group 104"/>
            <p:cNvGrpSpPr/>
            <p:nvPr/>
          </p:nvGrpSpPr>
          <p:grpSpPr>
            <a:xfrm>
              <a:off x="6800078" y="4274888"/>
              <a:ext cx="1551241" cy="437500"/>
              <a:chOff x="7646795" y="2395857"/>
              <a:chExt cx="1551241" cy="437500"/>
            </a:xfrm>
          </p:grpSpPr>
          <p:sp>
            <p:nvSpPr>
              <p:cNvPr id="107" name="TextBox 106"/>
              <p:cNvSpPr txBox="1"/>
              <p:nvPr/>
            </p:nvSpPr>
            <p:spPr>
              <a:xfrm>
                <a:off x="7646795" y="2579441"/>
                <a:ext cx="1551241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SG" sz="105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Lift Maintenance Crew</a:t>
                </a:r>
                <a:endParaRPr kumimoji="0" lang="en-SG" sz="105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06" name="Picture 4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100000" l="0" r="100000">
                            <a14:foregroundMark x1="34586" y1="4403" x2="34586" y2="4403"/>
                            <a14:foregroundMark x1="6015" y1="24528" x2="6015" y2="2452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20877" y="2395857"/>
                <a:ext cx="205670" cy="245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03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1390" y="3306520"/>
            <a:ext cx="1142423" cy="1060822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0" name="TextBox 109"/>
          <p:cNvSpPr txBox="1"/>
          <p:nvPr/>
        </p:nvSpPr>
        <p:spPr>
          <a:xfrm>
            <a:off x="8127717" y="3245318"/>
            <a:ext cx="907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900" dirty="0" smtClean="0"/>
              <a:t>Analytics</a:t>
            </a:r>
          </a:p>
          <a:p>
            <a:pPr algn="ctr"/>
            <a:r>
              <a:rPr lang="en-SG" sz="900" dirty="0" smtClean="0"/>
              <a:t>Integration</a:t>
            </a:r>
            <a:endParaRPr lang="en-SG" sz="900" i="1" dirty="0"/>
          </a:p>
        </p:txBody>
      </p:sp>
      <p:cxnSp>
        <p:nvCxnSpPr>
          <p:cNvPr id="111" name="Straight Connector 110"/>
          <p:cNvCxnSpPr/>
          <p:nvPr/>
        </p:nvCxnSpPr>
        <p:spPr>
          <a:xfrm flipH="1" flipV="1">
            <a:off x="8118793" y="3053674"/>
            <a:ext cx="143652" cy="223622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86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" name="Diagram 76"/>
          <p:cNvGraphicFramePr/>
          <p:nvPr>
            <p:extLst>
              <p:ext uri="{D42A27DB-BD31-4B8C-83A1-F6EECF244321}">
                <p14:modId xmlns:p14="http://schemas.microsoft.com/office/powerpoint/2010/main" val="75794598"/>
              </p:ext>
            </p:extLst>
          </p:nvPr>
        </p:nvGraphicFramePr>
        <p:xfrm>
          <a:off x="118715" y="3157382"/>
          <a:ext cx="8875044" cy="1520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097" y="92254"/>
            <a:ext cx="8244417" cy="745629"/>
          </a:xfrm>
        </p:spPr>
        <p:txBody>
          <a:bodyPr>
            <a:normAutofit fontScale="90000"/>
          </a:bodyPr>
          <a:lstStyle/>
          <a:p>
            <a:r>
              <a:rPr lang="en-US" dirty="0"/>
              <a:t>Lift Sensors </a:t>
            </a:r>
            <a:r>
              <a:rPr lang="en-US" dirty="0" smtClean="0"/>
              <a:t>Suite</a:t>
            </a:r>
            <a:br>
              <a:rPr lang="en-US" dirty="0" smtClean="0"/>
            </a:br>
            <a:r>
              <a:rPr lang="en-US" sz="1600" i="1" dirty="0" smtClean="0"/>
              <a:t>Designed </a:t>
            </a:r>
            <a:r>
              <a:rPr lang="en-US" sz="1600" i="1" dirty="0"/>
              <a:t>and manufactured for </a:t>
            </a:r>
            <a:r>
              <a:rPr lang="en-US" sz="1600" i="1" dirty="0" smtClean="0"/>
              <a:t/>
            </a:r>
            <a:br>
              <a:rPr lang="en-US" sz="1600" i="1" dirty="0" smtClean="0"/>
            </a:br>
            <a:r>
              <a:rPr lang="en-US" sz="1600" i="1" dirty="0" smtClean="0"/>
              <a:t>up </a:t>
            </a:r>
            <a:r>
              <a:rPr lang="en-US" sz="1600" i="1" dirty="0"/>
              <a:t>to 10 years lifespan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SG" sz="1800" dirty="0"/>
              <a:t/>
            </a:r>
            <a:br>
              <a:rPr lang="en-SG" sz="1800" dirty="0"/>
            </a:br>
            <a:endParaRPr lang="en-SG" sz="1800" dirty="0"/>
          </a:p>
        </p:txBody>
      </p:sp>
      <p:sp>
        <p:nvSpPr>
          <p:cNvPr id="70" name="Rectangle 69"/>
          <p:cNvSpPr/>
          <p:nvPr/>
        </p:nvSpPr>
        <p:spPr>
          <a:xfrm>
            <a:off x="285937" y="977365"/>
            <a:ext cx="34342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rgbClr val="00CC66"/>
              </a:buClr>
              <a:buFont typeface="Wingdings" panose="05000000000000000000" pitchFamily="2" charset="2"/>
              <a:buChar char="ü"/>
            </a:pPr>
            <a:r>
              <a:rPr lang="en-SG" sz="1200" dirty="0" smtClean="0"/>
              <a:t>Edge Analytics Capability</a:t>
            </a:r>
          </a:p>
          <a:p>
            <a:pPr marL="171450" indent="-171450">
              <a:buClr>
                <a:srgbClr val="00CC66"/>
              </a:buClr>
              <a:buFont typeface="Wingdings" panose="05000000000000000000" pitchFamily="2" charset="2"/>
              <a:buChar char="ü"/>
            </a:pPr>
            <a:r>
              <a:rPr lang="en-SG" sz="1200" dirty="0" smtClean="0"/>
              <a:t>&gt;200 Key </a:t>
            </a:r>
            <a:r>
              <a:rPr lang="en-SG" sz="1200" dirty="0"/>
              <a:t>Evaluation Parameters (KEP)</a:t>
            </a:r>
          </a:p>
          <a:p>
            <a:pPr marL="171450" indent="-171450">
              <a:buClr>
                <a:srgbClr val="00CC66"/>
              </a:buClr>
              <a:buFont typeface="Wingdings" panose="05000000000000000000" pitchFamily="2" charset="2"/>
              <a:buChar char="ü"/>
            </a:pPr>
            <a:r>
              <a:rPr lang="en-SG" sz="1200" dirty="0"/>
              <a:t>Elevator Ride Sections</a:t>
            </a:r>
          </a:p>
          <a:p>
            <a:pPr marL="171450" indent="-171450">
              <a:buClr>
                <a:srgbClr val="00CC66"/>
              </a:buClr>
              <a:buFont typeface="Wingdings" panose="05000000000000000000" pitchFamily="2" charset="2"/>
              <a:buChar char="ü"/>
            </a:pPr>
            <a:r>
              <a:rPr lang="en-SG" sz="1200" dirty="0"/>
              <a:t>Load Classes</a:t>
            </a:r>
          </a:p>
          <a:p>
            <a:pPr marL="171450" indent="-171450">
              <a:buClr>
                <a:srgbClr val="00CC66"/>
              </a:buClr>
              <a:buFont typeface="Wingdings" panose="05000000000000000000" pitchFamily="2" charset="2"/>
              <a:buChar char="ü"/>
            </a:pPr>
            <a:r>
              <a:rPr lang="en-SG" sz="1200" dirty="0"/>
              <a:t>Data Reduction</a:t>
            </a:r>
          </a:p>
          <a:p>
            <a:pPr marL="171450" indent="-171450">
              <a:buClr>
                <a:srgbClr val="00CC66"/>
              </a:buClr>
              <a:buFont typeface="Wingdings" panose="05000000000000000000" pitchFamily="2" charset="2"/>
              <a:buChar char="ü"/>
            </a:pPr>
            <a:r>
              <a:rPr lang="en-SG" sz="1200" dirty="0"/>
              <a:t>Evaluation Strategy</a:t>
            </a:r>
          </a:p>
          <a:p>
            <a:pPr marL="171450" indent="-171450">
              <a:buClr>
                <a:srgbClr val="00CC66"/>
              </a:buClr>
              <a:buFont typeface="Wingdings" panose="05000000000000000000" pitchFamily="2" charset="2"/>
              <a:buChar char="ü"/>
            </a:pPr>
            <a:r>
              <a:rPr lang="en-SG" sz="1200" dirty="0"/>
              <a:t>Component Allocation</a:t>
            </a:r>
          </a:p>
          <a:p>
            <a:pPr marL="171450" indent="-171450">
              <a:buClr>
                <a:srgbClr val="00CC66"/>
              </a:buClr>
              <a:buFont typeface="Wingdings" panose="05000000000000000000" pitchFamily="2" charset="2"/>
              <a:buChar char="ü"/>
            </a:pPr>
            <a:r>
              <a:rPr lang="en-SG" sz="1200" dirty="0"/>
              <a:t>Findings </a:t>
            </a:r>
            <a:r>
              <a:rPr lang="en-SG" sz="1200" dirty="0" smtClean="0"/>
              <a:t>Classification</a:t>
            </a:r>
            <a:endParaRPr lang="en-SG" sz="1200" dirty="0"/>
          </a:p>
        </p:txBody>
      </p:sp>
      <p:sp>
        <p:nvSpPr>
          <p:cNvPr id="1039" name="TextBox 1038"/>
          <p:cNvSpPr txBox="1"/>
          <p:nvPr/>
        </p:nvSpPr>
        <p:spPr>
          <a:xfrm>
            <a:off x="327097" y="465068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G" b="1" i="1" dirty="0"/>
          </a:p>
        </p:txBody>
      </p:sp>
      <p:grpSp>
        <p:nvGrpSpPr>
          <p:cNvPr id="53" name="Group 52"/>
          <p:cNvGrpSpPr/>
          <p:nvPr/>
        </p:nvGrpSpPr>
        <p:grpSpPr>
          <a:xfrm>
            <a:off x="3708850" y="120544"/>
            <a:ext cx="5372457" cy="3021985"/>
            <a:chOff x="3708850" y="120544"/>
            <a:chExt cx="5372457" cy="3021985"/>
          </a:xfrm>
        </p:grpSpPr>
        <p:grpSp>
          <p:nvGrpSpPr>
            <p:cNvPr id="3" name="Group 2"/>
            <p:cNvGrpSpPr/>
            <p:nvPr/>
          </p:nvGrpSpPr>
          <p:grpSpPr>
            <a:xfrm>
              <a:off x="3708850" y="505771"/>
              <a:ext cx="5368415" cy="1968931"/>
              <a:chOff x="3708850" y="505771"/>
              <a:chExt cx="5368415" cy="1968931"/>
            </a:xfrm>
          </p:grpSpPr>
          <p:sp>
            <p:nvSpPr>
              <p:cNvPr id="4" name="Freeform 3"/>
              <p:cNvSpPr/>
              <p:nvPr/>
            </p:nvSpPr>
            <p:spPr>
              <a:xfrm>
                <a:off x="7944104" y="1746608"/>
                <a:ext cx="425576" cy="307645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307645"/>
                    </a:lnTo>
                    <a:lnTo>
                      <a:pt x="425576" y="30764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" name="Freeform 4"/>
              <p:cNvSpPr/>
              <p:nvPr/>
            </p:nvSpPr>
            <p:spPr>
              <a:xfrm>
                <a:off x="7518528" y="1746608"/>
                <a:ext cx="425576" cy="307645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425576" y="0"/>
                    </a:moveTo>
                    <a:lnTo>
                      <a:pt x="425576" y="307645"/>
                    </a:lnTo>
                    <a:lnTo>
                      <a:pt x="0" y="30764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" name="Freeform 5"/>
              <p:cNvSpPr/>
              <p:nvPr/>
            </p:nvSpPr>
            <p:spPr>
              <a:xfrm>
                <a:off x="6082848" y="1018514"/>
                <a:ext cx="1861255" cy="215351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107675"/>
                    </a:lnTo>
                    <a:lnTo>
                      <a:pt x="1861255" y="107675"/>
                    </a:lnTo>
                    <a:lnTo>
                      <a:pt x="1861255" y="215351"/>
                    </a:lnTo>
                  </a:path>
                </a:pathLst>
              </a:cu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" name="Freeform 6"/>
              <p:cNvSpPr/>
              <p:nvPr/>
            </p:nvSpPr>
            <p:spPr>
              <a:xfrm>
                <a:off x="6082848" y="1018514"/>
                <a:ext cx="620418" cy="215351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107675"/>
                    </a:lnTo>
                    <a:lnTo>
                      <a:pt x="620418" y="107675"/>
                    </a:lnTo>
                    <a:lnTo>
                      <a:pt x="620418" y="215351"/>
                    </a:lnTo>
                  </a:path>
                </a:pathLst>
              </a:cu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" name="Freeform 8"/>
              <p:cNvSpPr/>
              <p:nvPr/>
            </p:nvSpPr>
            <p:spPr>
              <a:xfrm>
                <a:off x="5462430" y="1018514"/>
                <a:ext cx="620418" cy="215351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620418" y="0"/>
                    </a:moveTo>
                    <a:lnTo>
                      <a:pt x="620418" y="107675"/>
                    </a:lnTo>
                    <a:lnTo>
                      <a:pt x="0" y="107675"/>
                    </a:lnTo>
                    <a:lnTo>
                      <a:pt x="0" y="215351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" name="Freeform 10"/>
              <p:cNvSpPr/>
              <p:nvPr/>
            </p:nvSpPr>
            <p:spPr>
              <a:xfrm>
                <a:off x="4221593" y="1018514"/>
                <a:ext cx="1861255" cy="215351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1861255" y="0"/>
                    </a:moveTo>
                    <a:lnTo>
                      <a:pt x="1861255" y="107675"/>
                    </a:lnTo>
                    <a:lnTo>
                      <a:pt x="0" y="107675"/>
                    </a:lnTo>
                    <a:lnTo>
                      <a:pt x="0" y="215351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2" name="Arc 11"/>
              <p:cNvSpPr/>
              <p:nvPr/>
            </p:nvSpPr>
            <p:spPr>
              <a:xfrm>
                <a:off x="5826477" y="505771"/>
                <a:ext cx="512742" cy="512742"/>
              </a:xfrm>
              <a:prstGeom prst="arc">
                <a:avLst>
                  <a:gd name="adj1" fmla="val 13200000"/>
                  <a:gd name="adj2" fmla="val 19200000"/>
                </a:avLst>
              </a:prstGeom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" name="Arc 12"/>
              <p:cNvSpPr/>
              <p:nvPr/>
            </p:nvSpPr>
            <p:spPr>
              <a:xfrm>
                <a:off x="5826477" y="505771"/>
                <a:ext cx="512742" cy="512742"/>
              </a:xfrm>
              <a:prstGeom prst="arc">
                <a:avLst>
                  <a:gd name="adj1" fmla="val 2400000"/>
                  <a:gd name="adj2" fmla="val 8400000"/>
                </a:avLst>
              </a:prstGeom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4" name="Freeform 13"/>
              <p:cNvSpPr/>
              <p:nvPr/>
            </p:nvSpPr>
            <p:spPr>
              <a:xfrm>
                <a:off x="5570106" y="598065"/>
                <a:ext cx="1025485" cy="328155"/>
              </a:xfrm>
              <a:custGeom>
                <a:avLst/>
                <a:gdLst>
                  <a:gd name="connsiteX0" fmla="*/ 0 w 1025485"/>
                  <a:gd name="connsiteY0" fmla="*/ 0 h 328155"/>
                  <a:gd name="connsiteX1" fmla="*/ 1025485 w 1025485"/>
                  <a:gd name="connsiteY1" fmla="*/ 0 h 328155"/>
                  <a:gd name="connsiteX2" fmla="*/ 1025485 w 1025485"/>
                  <a:gd name="connsiteY2" fmla="*/ 328155 h 328155"/>
                  <a:gd name="connsiteX3" fmla="*/ 0 w 1025485"/>
                  <a:gd name="connsiteY3" fmla="*/ 328155 h 328155"/>
                  <a:gd name="connsiteX4" fmla="*/ 0 w 1025485"/>
                  <a:gd name="connsiteY4" fmla="*/ 0 h 32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5485" h="328155">
                    <a:moveTo>
                      <a:pt x="0" y="0"/>
                    </a:moveTo>
                    <a:lnTo>
                      <a:pt x="1025485" y="0"/>
                    </a:lnTo>
                    <a:lnTo>
                      <a:pt x="1025485" y="328155"/>
                    </a:lnTo>
                    <a:lnTo>
                      <a:pt x="0" y="32815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sp3d/>
            </p:spPr>
            <p:style>
              <a:lnRef idx="1">
                <a:scrgbClr r="0" g="0" b="0"/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350" tIns="6350" rIns="6350" bIns="6350" numCol="1" spcCol="1270" anchor="ctr" anchorCtr="0">
                <a:noAutofit/>
              </a:bodyPr>
              <a:lstStyle/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00" kern="1200" dirty="0" smtClean="0"/>
                  <a:t>Main Processing Unit (Car Top)</a:t>
                </a:r>
                <a:endParaRPr lang="en-US" sz="1000" kern="1200" dirty="0"/>
              </a:p>
            </p:txBody>
          </p:sp>
          <p:sp>
            <p:nvSpPr>
              <p:cNvPr id="15" name="Arc 14"/>
              <p:cNvSpPr/>
              <p:nvPr/>
            </p:nvSpPr>
            <p:spPr>
              <a:xfrm>
                <a:off x="3965221" y="1233866"/>
                <a:ext cx="512742" cy="512742"/>
              </a:xfrm>
              <a:prstGeom prst="arc">
                <a:avLst>
                  <a:gd name="adj1" fmla="val 13200000"/>
                  <a:gd name="adj2" fmla="val 19200000"/>
                </a:avLst>
              </a:prstGeom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7" name="Arc 16"/>
              <p:cNvSpPr/>
              <p:nvPr/>
            </p:nvSpPr>
            <p:spPr>
              <a:xfrm>
                <a:off x="3965221" y="1233866"/>
                <a:ext cx="512742" cy="512742"/>
              </a:xfrm>
              <a:prstGeom prst="arc">
                <a:avLst>
                  <a:gd name="adj1" fmla="val 2400000"/>
                  <a:gd name="adj2" fmla="val 8400000"/>
                </a:avLst>
              </a:prstGeom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8" name="Freeform 17"/>
              <p:cNvSpPr/>
              <p:nvPr/>
            </p:nvSpPr>
            <p:spPr>
              <a:xfrm>
                <a:off x="3708850" y="1326159"/>
                <a:ext cx="1025485" cy="328155"/>
              </a:xfrm>
              <a:custGeom>
                <a:avLst/>
                <a:gdLst>
                  <a:gd name="connsiteX0" fmla="*/ 0 w 1025485"/>
                  <a:gd name="connsiteY0" fmla="*/ 0 h 328155"/>
                  <a:gd name="connsiteX1" fmla="*/ 1025485 w 1025485"/>
                  <a:gd name="connsiteY1" fmla="*/ 0 h 328155"/>
                  <a:gd name="connsiteX2" fmla="*/ 1025485 w 1025485"/>
                  <a:gd name="connsiteY2" fmla="*/ 328155 h 328155"/>
                  <a:gd name="connsiteX3" fmla="*/ 0 w 1025485"/>
                  <a:gd name="connsiteY3" fmla="*/ 328155 h 328155"/>
                  <a:gd name="connsiteX4" fmla="*/ 0 w 1025485"/>
                  <a:gd name="connsiteY4" fmla="*/ 0 h 32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5485" h="328155">
                    <a:moveTo>
                      <a:pt x="0" y="0"/>
                    </a:moveTo>
                    <a:lnTo>
                      <a:pt x="1025485" y="0"/>
                    </a:lnTo>
                    <a:lnTo>
                      <a:pt x="1025485" y="328155"/>
                    </a:lnTo>
                    <a:lnTo>
                      <a:pt x="0" y="32815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sp3d/>
            </p:spPr>
            <p:style>
              <a:lnRef idx="1">
                <a:scrgbClr r="0" g="0" b="0"/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350" tIns="6350" rIns="6350" bIns="6350" numCol="1" spcCol="1270" anchor="ctr" anchorCtr="0">
                <a:noAutofit/>
              </a:bodyPr>
              <a:lstStyle/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00" kern="1200" dirty="0" smtClean="0"/>
                  <a:t>Magnetic Door Switch</a:t>
                </a:r>
                <a:endParaRPr lang="en-US" sz="1000" kern="1200" dirty="0"/>
              </a:p>
            </p:txBody>
          </p:sp>
          <p:sp>
            <p:nvSpPr>
              <p:cNvPr id="19" name="Arc 18"/>
              <p:cNvSpPr/>
              <p:nvPr/>
            </p:nvSpPr>
            <p:spPr>
              <a:xfrm>
                <a:off x="5206058" y="1233866"/>
                <a:ext cx="512742" cy="512742"/>
              </a:xfrm>
              <a:prstGeom prst="arc">
                <a:avLst>
                  <a:gd name="adj1" fmla="val 13200000"/>
                  <a:gd name="adj2" fmla="val 19200000"/>
                </a:avLst>
              </a:prstGeom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1" name="Arc 20"/>
              <p:cNvSpPr/>
              <p:nvPr/>
            </p:nvSpPr>
            <p:spPr>
              <a:xfrm>
                <a:off x="5206058" y="1233866"/>
                <a:ext cx="512742" cy="512742"/>
              </a:xfrm>
              <a:prstGeom prst="arc">
                <a:avLst>
                  <a:gd name="adj1" fmla="val 2400000"/>
                  <a:gd name="adj2" fmla="val 8400000"/>
                </a:avLst>
              </a:prstGeom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2" name="Freeform 21"/>
              <p:cNvSpPr/>
              <p:nvPr/>
            </p:nvSpPr>
            <p:spPr>
              <a:xfrm>
                <a:off x="4949687" y="1326159"/>
                <a:ext cx="1025485" cy="328155"/>
              </a:xfrm>
              <a:custGeom>
                <a:avLst/>
                <a:gdLst>
                  <a:gd name="connsiteX0" fmla="*/ 0 w 1025485"/>
                  <a:gd name="connsiteY0" fmla="*/ 0 h 328155"/>
                  <a:gd name="connsiteX1" fmla="*/ 1025485 w 1025485"/>
                  <a:gd name="connsiteY1" fmla="*/ 0 h 328155"/>
                  <a:gd name="connsiteX2" fmla="*/ 1025485 w 1025485"/>
                  <a:gd name="connsiteY2" fmla="*/ 328155 h 328155"/>
                  <a:gd name="connsiteX3" fmla="*/ 0 w 1025485"/>
                  <a:gd name="connsiteY3" fmla="*/ 328155 h 328155"/>
                  <a:gd name="connsiteX4" fmla="*/ 0 w 1025485"/>
                  <a:gd name="connsiteY4" fmla="*/ 0 h 32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5485" h="328155">
                    <a:moveTo>
                      <a:pt x="0" y="0"/>
                    </a:moveTo>
                    <a:lnTo>
                      <a:pt x="1025485" y="0"/>
                    </a:lnTo>
                    <a:lnTo>
                      <a:pt x="1025485" y="328155"/>
                    </a:lnTo>
                    <a:lnTo>
                      <a:pt x="0" y="32815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sp3d/>
            </p:spPr>
            <p:style>
              <a:lnRef idx="1">
                <a:scrgbClr r="0" g="0" b="0"/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350" tIns="6350" rIns="6350" bIns="6350" numCol="1" spcCol="1270" anchor="ctr" anchorCtr="0">
                <a:noAutofit/>
              </a:bodyPr>
              <a:lstStyle/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00" kern="1200" dirty="0" smtClean="0"/>
                  <a:t>Current Sensor (Door Motor)</a:t>
                </a:r>
                <a:endParaRPr lang="en-US" sz="1000" kern="1200" dirty="0"/>
              </a:p>
            </p:txBody>
          </p:sp>
          <p:sp>
            <p:nvSpPr>
              <p:cNvPr id="23" name="Arc 22"/>
              <p:cNvSpPr/>
              <p:nvPr/>
            </p:nvSpPr>
            <p:spPr>
              <a:xfrm>
                <a:off x="6446895" y="1233866"/>
                <a:ext cx="512742" cy="512742"/>
              </a:xfrm>
              <a:prstGeom prst="arc">
                <a:avLst>
                  <a:gd name="adj1" fmla="val 13200000"/>
                  <a:gd name="adj2" fmla="val 19200000"/>
                </a:avLst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4" name="Arc 23"/>
              <p:cNvSpPr/>
              <p:nvPr/>
            </p:nvSpPr>
            <p:spPr>
              <a:xfrm>
                <a:off x="6446895" y="1233866"/>
                <a:ext cx="512742" cy="512742"/>
              </a:xfrm>
              <a:prstGeom prst="arc">
                <a:avLst>
                  <a:gd name="adj1" fmla="val 2400000"/>
                  <a:gd name="adj2" fmla="val 8400000"/>
                </a:avLst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5" name="Freeform 24"/>
              <p:cNvSpPr/>
              <p:nvPr/>
            </p:nvSpPr>
            <p:spPr>
              <a:xfrm>
                <a:off x="6190524" y="1326159"/>
                <a:ext cx="1025485" cy="328155"/>
              </a:xfrm>
              <a:custGeom>
                <a:avLst/>
                <a:gdLst>
                  <a:gd name="connsiteX0" fmla="*/ 0 w 1025485"/>
                  <a:gd name="connsiteY0" fmla="*/ 0 h 328155"/>
                  <a:gd name="connsiteX1" fmla="*/ 1025485 w 1025485"/>
                  <a:gd name="connsiteY1" fmla="*/ 0 h 328155"/>
                  <a:gd name="connsiteX2" fmla="*/ 1025485 w 1025485"/>
                  <a:gd name="connsiteY2" fmla="*/ 328155 h 328155"/>
                  <a:gd name="connsiteX3" fmla="*/ 0 w 1025485"/>
                  <a:gd name="connsiteY3" fmla="*/ 328155 h 328155"/>
                  <a:gd name="connsiteX4" fmla="*/ 0 w 1025485"/>
                  <a:gd name="connsiteY4" fmla="*/ 0 h 32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5485" h="328155">
                    <a:moveTo>
                      <a:pt x="0" y="0"/>
                    </a:moveTo>
                    <a:lnTo>
                      <a:pt x="1025485" y="0"/>
                    </a:lnTo>
                    <a:lnTo>
                      <a:pt x="1025485" y="328155"/>
                    </a:lnTo>
                    <a:lnTo>
                      <a:pt x="0" y="32815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sp3d/>
            </p:spPr>
            <p:style>
              <a:lnRef idx="1">
                <a:scrgbClr r="0" g="0" b="0"/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350" tIns="6350" rIns="6350" bIns="6350" numCol="1" spcCol="1270" anchor="ctr" anchorCtr="0">
                <a:noAutofit/>
              </a:bodyPr>
              <a:lstStyle/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00" kern="1200" smtClean="0"/>
                  <a:t>Absolute Positioning System</a:t>
                </a:r>
                <a:endParaRPr lang="en-US" sz="1000" kern="1200" dirty="0"/>
              </a:p>
            </p:txBody>
          </p:sp>
          <p:sp>
            <p:nvSpPr>
              <p:cNvPr id="26" name="Arc 25"/>
              <p:cNvSpPr/>
              <p:nvPr/>
            </p:nvSpPr>
            <p:spPr>
              <a:xfrm>
                <a:off x="7687733" y="1233866"/>
                <a:ext cx="512742" cy="512742"/>
              </a:xfrm>
              <a:prstGeom prst="arc">
                <a:avLst>
                  <a:gd name="adj1" fmla="val 13200000"/>
                  <a:gd name="adj2" fmla="val 19200000"/>
                </a:avLst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7" name="Arc 26"/>
              <p:cNvSpPr/>
              <p:nvPr/>
            </p:nvSpPr>
            <p:spPr>
              <a:xfrm>
                <a:off x="7687733" y="1233866"/>
                <a:ext cx="512742" cy="512742"/>
              </a:xfrm>
              <a:prstGeom prst="arc">
                <a:avLst>
                  <a:gd name="adj1" fmla="val 2400000"/>
                  <a:gd name="adj2" fmla="val 8400000"/>
                </a:avLst>
              </a:prstGeom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8" name="Freeform 27"/>
              <p:cNvSpPr/>
              <p:nvPr/>
            </p:nvSpPr>
            <p:spPr>
              <a:xfrm>
                <a:off x="7431361" y="1326159"/>
                <a:ext cx="1025485" cy="328155"/>
              </a:xfrm>
              <a:custGeom>
                <a:avLst/>
                <a:gdLst>
                  <a:gd name="connsiteX0" fmla="*/ 0 w 1025485"/>
                  <a:gd name="connsiteY0" fmla="*/ 0 h 328155"/>
                  <a:gd name="connsiteX1" fmla="*/ 1025485 w 1025485"/>
                  <a:gd name="connsiteY1" fmla="*/ 0 h 328155"/>
                  <a:gd name="connsiteX2" fmla="*/ 1025485 w 1025485"/>
                  <a:gd name="connsiteY2" fmla="*/ 328155 h 328155"/>
                  <a:gd name="connsiteX3" fmla="*/ 0 w 1025485"/>
                  <a:gd name="connsiteY3" fmla="*/ 328155 h 328155"/>
                  <a:gd name="connsiteX4" fmla="*/ 0 w 1025485"/>
                  <a:gd name="connsiteY4" fmla="*/ 0 h 32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5485" h="328155">
                    <a:moveTo>
                      <a:pt x="0" y="0"/>
                    </a:moveTo>
                    <a:lnTo>
                      <a:pt x="1025485" y="0"/>
                    </a:lnTo>
                    <a:lnTo>
                      <a:pt x="1025485" y="328155"/>
                    </a:lnTo>
                    <a:lnTo>
                      <a:pt x="0" y="32815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sp3d/>
            </p:spPr>
            <p:style>
              <a:lnRef idx="1">
                <a:scrgbClr r="0" g="0" b="0"/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350" tIns="6350" rIns="6350" bIns="6350" numCol="1" spcCol="1270" anchor="ctr" anchorCtr="0">
                <a:noAutofit/>
              </a:bodyPr>
              <a:lstStyle/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00" kern="1200" dirty="0" smtClean="0"/>
                  <a:t>Pre-Evaluation Unit (Shaft Top)</a:t>
                </a:r>
                <a:endParaRPr lang="en-US" sz="1000" kern="1200" dirty="0"/>
              </a:p>
            </p:txBody>
          </p:sp>
          <p:sp>
            <p:nvSpPr>
              <p:cNvPr id="29" name="Arc 28"/>
              <p:cNvSpPr/>
              <p:nvPr/>
            </p:nvSpPr>
            <p:spPr>
              <a:xfrm>
                <a:off x="7067314" y="1961960"/>
                <a:ext cx="512742" cy="512742"/>
              </a:xfrm>
              <a:prstGeom prst="arc">
                <a:avLst>
                  <a:gd name="adj1" fmla="val 13200000"/>
                  <a:gd name="adj2" fmla="val 19200000"/>
                </a:avLst>
              </a:prstGeom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0" name="Arc 29"/>
              <p:cNvSpPr/>
              <p:nvPr/>
            </p:nvSpPr>
            <p:spPr>
              <a:xfrm>
                <a:off x="7067314" y="1961960"/>
                <a:ext cx="512742" cy="512742"/>
              </a:xfrm>
              <a:prstGeom prst="arc">
                <a:avLst>
                  <a:gd name="adj1" fmla="val 2400000"/>
                  <a:gd name="adj2" fmla="val 8400000"/>
                </a:avLst>
              </a:prstGeom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1" name="Freeform 30"/>
              <p:cNvSpPr/>
              <p:nvPr/>
            </p:nvSpPr>
            <p:spPr>
              <a:xfrm>
                <a:off x="6810943" y="2054254"/>
                <a:ext cx="1025485" cy="328155"/>
              </a:xfrm>
              <a:custGeom>
                <a:avLst/>
                <a:gdLst>
                  <a:gd name="connsiteX0" fmla="*/ 0 w 1025485"/>
                  <a:gd name="connsiteY0" fmla="*/ 0 h 328155"/>
                  <a:gd name="connsiteX1" fmla="*/ 1025485 w 1025485"/>
                  <a:gd name="connsiteY1" fmla="*/ 0 h 328155"/>
                  <a:gd name="connsiteX2" fmla="*/ 1025485 w 1025485"/>
                  <a:gd name="connsiteY2" fmla="*/ 328155 h 328155"/>
                  <a:gd name="connsiteX3" fmla="*/ 0 w 1025485"/>
                  <a:gd name="connsiteY3" fmla="*/ 328155 h 328155"/>
                  <a:gd name="connsiteX4" fmla="*/ 0 w 1025485"/>
                  <a:gd name="connsiteY4" fmla="*/ 0 h 32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5485" h="328155">
                    <a:moveTo>
                      <a:pt x="0" y="0"/>
                    </a:moveTo>
                    <a:lnTo>
                      <a:pt x="1025485" y="0"/>
                    </a:lnTo>
                    <a:lnTo>
                      <a:pt x="1025485" y="328155"/>
                    </a:lnTo>
                    <a:lnTo>
                      <a:pt x="0" y="32815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sp3d/>
            </p:spPr>
            <p:style>
              <a:lnRef idx="1">
                <a:scrgbClr r="0" g="0" b="0"/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350" tIns="6350" rIns="6350" bIns="6350" numCol="1" spcCol="1270" anchor="ctr" anchorCtr="0">
                <a:noAutofit/>
              </a:bodyPr>
              <a:lstStyle/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00" kern="1200" dirty="0" smtClean="0"/>
                  <a:t>Current Sensor (Lift Motor)</a:t>
                </a:r>
                <a:endParaRPr lang="en-US" sz="1000" kern="1200" dirty="0"/>
              </a:p>
            </p:txBody>
          </p:sp>
          <p:sp>
            <p:nvSpPr>
              <p:cNvPr id="32" name="Arc 31"/>
              <p:cNvSpPr/>
              <p:nvPr/>
            </p:nvSpPr>
            <p:spPr>
              <a:xfrm>
                <a:off x="8308151" y="1961960"/>
                <a:ext cx="512742" cy="512742"/>
              </a:xfrm>
              <a:prstGeom prst="arc">
                <a:avLst>
                  <a:gd name="adj1" fmla="val 13200000"/>
                  <a:gd name="adj2" fmla="val 19200000"/>
                </a:avLst>
              </a:prstGeom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3" name="Arc 32"/>
              <p:cNvSpPr/>
              <p:nvPr/>
            </p:nvSpPr>
            <p:spPr>
              <a:xfrm>
                <a:off x="8308151" y="1961960"/>
                <a:ext cx="512742" cy="512742"/>
              </a:xfrm>
              <a:prstGeom prst="arc">
                <a:avLst>
                  <a:gd name="adj1" fmla="val 2400000"/>
                  <a:gd name="adj2" fmla="val 8400000"/>
                </a:avLst>
              </a:prstGeom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6" name="Freeform 35"/>
              <p:cNvSpPr/>
              <p:nvPr/>
            </p:nvSpPr>
            <p:spPr>
              <a:xfrm>
                <a:off x="8051780" y="2054254"/>
                <a:ext cx="1025485" cy="328155"/>
              </a:xfrm>
              <a:custGeom>
                <a:avLst/>
                <a:gdLst>
                  <a:gd name="connsiteX0" fmla="*/ 0 w 1025485"/>
                  <a:gd name="connsiteY0" fmla="*/ 0 h 328155"/>
                  <a:gd name="connsiteX1" fmla="*/ 1025485 w 1025485"/>
                  <a:gd name="connsiteY1" fmla="*/ 0 h 328155"/>
                  <a:gd name="connsiteX2" fmla="*/ 1025485 w 1025485"/>
                  <a:gd name="connsiteY2" fmla="*/ 328155 h 328155"/>
                  <a:gd name="connsiteX3" fmla="*/ 0 w 1025485"/>
                  <a:gd name="connsiteY3" fmla="*/ 328155 h 328155"/>
                  <a:gd name="connsiteX4" fmla="*/ 0 w 1025485"/>
                  <a:gd name="connsiteY4" fmla="*/ 0 h 32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5485" h="328155">
                    <a:moveTo>
                      <a:pt x="0" y="0"/>
                    </a:moveTo>
                    <a:lnTo>
                      <a:pt x="1025485" y="0"/>
                    </a:lnTo>
                    <a:lnTo>
                      <a:pt x="1025485" y="328155"/>
                    </a:lnTo>
                    <a:lnTo>
                      <a:pt x="0" y="32815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sp3d/>
            </p:spPr>
            <p:style>
              <a:lnRef idx="1">
                <a:scrgbClr r="0" g="0" b="0"/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350" tIns="6350" rIns="6350" bIns="6350" numCol="1" spcCol="1270" anchor="ctr" anchorCtr="0">
                <a:noAutofit/>
              </a:bodyPr>
              <a:lstStyle/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00" kern="1200" dirty="0" smtClean="0"/>
                  <a:t>Rope Load Sensor</a:t>
                </a:r>
                <a:endParaRPr lang="en-US" sz="1000" kern="1200" dirty="0"/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196" b="19763" l="4194" r="37744"/>
                      </a14:imgEffect>
                    </a14:imgLayer>
                  </a14:imgProps>
                </a:ext>
              </a:extLst>
            </a:blip>
            <a:srcRect r="58062" b="78041"/>
            <a:stretch/>
          </p:blipFill>
          <p:spPr>
            <a:xfrm>
              <a:off x="3745695" y="1746325"/>
              <a:ext cx="836079" cy="27360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5603" b="50426" l="3524" r="31720"/>
                      </a14:imgEffect>
                    </a14:imgLayer>
                  </a14:imgProps>
                </a:ext>
              </a:extLst>
            </a:blip>
            <a:srcRect r="64756" b="43971"/>
            <a:stretch/>
          </p:blipFill>
          <p:spPr>
            <a:xfrm>
              <a:off x="8208694" y="2336776"/>
              <a:ext cx="655927" cy="805753"/>
            </a:xfrm>
            <a:prstGeom prst="rect">
              <a:avLst/>
            </a:prstGeom>
          </p:spPr>
        </p:pic>
        <p:grpSp>
          <p:nvGrpSpPr>
            <p:cNvPr id="1028" name="Group 1027"/>
            <p:cNvGrpSpPr/>
            <p:nvPr/>
          </p:nvGrpSpPr>
          <p:grpSpPr>
            <a:xfrm>
              <a:off x="6059199" y="1734475"/>
              <a:ext cx="884724" cy="571525"/>
              <a:chOff x="6003926" y="1675030"/>
              <a:chExt cx="884724" cy="571525"/>
            </a:xfrm>
          </p:grpSpPr>
          <p:pic>
            <p:nvPicPr>
              <p:cNvPr id="1025" name="Picture 1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0" b="100000" l="2049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61035" y="1719633"/>
                <a:ext cx="627615" cy="408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14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ackgroundRemoval t="0" b="89209" l="7246" r="88406">
                            <a14:foregroundMark x1="30435" y1="6475" x2="17391" y2="20144"/>
                            <a14:foregroundMark x1="27536" y1="7194" x2="33333" y2="719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003926" y="1675030"/>
                <a:ext cx="285615" cy="571525"/>
              </a:xfrm>
              <a:prstGeom prst="rect">
                <a:avLst/>
              </a:prstGeom>
            </p:spPr>
          </p:pic>
        </p:grpSp>
        <p:pic>
          <p:nvPicPr>
            <p:cNvPr id="1027" name="Grafik 18" descr="DSC00441_edit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8977" y="1772525"/>
              <a:ext cx="472802" cy="345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90000" l="0" r="8994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4825" y="1200676"/>
              <a:ext cx="576482" cy="578402"/>
            </a:xfrm>
            <a:prstGeom prst="rect">
              <a:avLst/>
            </a:prstGeom>
          </p:spPr>
        </p:pic>
        <p:pic>
          <p:nvPicPr>
            <p:cNvPr id="90" name="Grafik 18" descr="DSC00441_edit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4097" y="2506158"/>
              <a:ext cx="472802" cy="345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2859" y="120544"/>
              <a:ext cx="1539272" cy="10115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195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6" r="18579"/>
          <a:stretch/>
        </p:blipFill>
        <p:spPr>
          <a:xfrm>
            <a:off x="2832563" y="783758"/>
            <a:ext cx="3077737" cy="42753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334" y="93245"/>
            <a:ext cx="8244417" cy="745629"/>
          </a:xfrm>
        </p:spPr>
        <p:txBody>
          <a:bodyPr>
            <a:normAutofit/>
          </a:bodyPr>
          <a:lstStyle/>
          <a:p>
            <a:r>
              <a:rPr lang="en-US" dirty="0"/>
              <a:t>Lift Sensors Installation Plan </a:t>
            </a:r>
            <a:endParaRPr lang="en-SG" sz="18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474604" y="2228356"/>
            <a:ext cx="2189094" cy="1460598"/>
            <a:chOff x="371652" y="2241459"/>
            <a:chExt cx="2189094" cy="146059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652" y="2241459"/>
              <a:ext cx="1993639" cy="1246025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71767" y="3401975"/>
              <a:ext cx="1888979" cy="30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SG" dirty="0" smtClean="0"/>
                <a:t>Magnetic Door Switches</a:t>
              </a:r>
              <a:endParaRPr lang="en-SG" dirty="0"/>
            </a:p>
          </p:txBody>
        </p:sp>
      </p:grpSp>
      <p:sp>
        <p:nvSpPr>
          <p:cNvPr id="13" name="Rectangle 2"/>
          <p:cNvSpPr>
            <a:spLocks noChangeArrowheads="1"/>
          </p:cNvSpPr>
          <p:nvPr/>
        </p:nvSpPr>
        <p:spPr bwMode="auto">
          <a:xfrm flipV="1">
            <a:off x="2468243" y="3195622"/>
            <a:ext cx="4679438" cy="69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SG"/>
          </a:p>
        </p:txBody>
      </p:sp>
      <p:grpSp>
        <p:nvGrpSpPr>
          <p:cNvPr id="25" name="Group 24"/>
          <p:cNvGrpSpPr/>
          <p:nvPr/>
        </p:nvGrpSpPr>
        <p:grpSpPr>
          <a:xfrm>
            <a:off x="299869" y="3684118"/>
            <a:ext cx="2781352" cy="1457363"/>
            <a:chOff x="4825118" y="3728815"/>
            <a:chExt cx="2781352" cy="145736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25118" y="3728815"/>
              <a:ext cx="2781352" cy="1248518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5380276" y="4886096"/>
              <a:ext cx="1671035" cy="30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SG" dirty="0" smtClean="0"/>
                <a:t>Main Processing Unit</a:t>
              </a:r>
              <a:endParaRPr lang="en-SG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447960" y="929691"/>
            <a:ext cx="2096034" cy="2213438"/>
            <a:chOff x="6306234" y="226855"/>
            <a:chExt cx="2282831" cy="2479405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06234" y="226855"/>
              <a:ext cx="2175284" cy="1728778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6691313" y="1904695"/>
              <a:ext cx="1897752" cy="8015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SG" dirty="0"/>
                <a:t>Pre-Evaluation Unit </a:t>
              </a:r>
            </a:p>
            <a:p>
              <a:r>
                <a:rPr lang="en-SG" dirty="0"/>
                <a:t>with Current Senor</a:t>
              </a:r>
            </a:p>
            <a:p>
              <a:r>
                <a:rPr lang="en-SG" dirty="0" smtClean="0"/>
                <a:t>and Rope </a:t>
              </a:r>
              <a:r>
                <a:rPr lang="en-SG" dirty="0"/>
                <a:t>Load Sensor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012120" y="3246624"/>
            <a:ext cx="2626202" cy="1412579"/>
            <a:chOff x="5944086" y="2454671"/>
            <a:chExt cx="2626202" cy="1412579"/>
          </a:xfrm>
        </p:grpSpPr>
        <p:sp>
          <p:nvSpPr>
            <p:cNvPr id="38" name="Rectangle 37"/>
            <p:cNvSpPr/>
            <p:nvPr/>
          </p:nvSpPr>
          <p:spPr>
            <a:xfrm>
              <a:off x="6759204" y="3567168"/>
              <a:ext cx="1238737" cy="30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SG" dirty="0"/>
                <a:t>Current Sensor</a:t>
              </a:r>
            </a:p>
          </p:txBody>
        </p:sp>
        <p:pic>
          <p:nvPicPr>
            <p:cNvPr id="39" name="Grafik 18" descr="DSC00441_edit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4086" y="2454671"/>
              <a:ext cx="1084642" cy="850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5524" y="2633327"/>
              <a:ext cx="1324764" cy="993573"/>
            </a:xfrm>
            <a:prstGeom prst="rect">
              <a:avLst/>
            </a:prstGeom>
          </p:spPr>
        </p:pic>
        <p:cxnSp>
          <p:nvCxnSpPr>
            <p:cNvPr id="41" name="Straight Arrow Connector 40"/>
            <p:cNvCxnSpPr/>
            <p:nvPr/>
          </p:nvCxnSpPr>
          <p:spPr>
            <a:xfrm>
              <a:off x="6676994" y="2970362"/>
              <a:ext cx="1004576" cy="259771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6359533" y="102880"/>
            <a:ext cx="2204232" cy="1199206"/>
            <a:chOff x="125425" y="932112"/>
            <a:chExt cx="2204232" cy="1199206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1736" y="932112"/>
              <a:ext cx="937921" cy="978855"/>
            </a:xfrm>
            <a:prstGeom prst="rect">
              <a:avLst/>
            </a:prstGeom>
          </p:spPr>
        </p:pic>
        <p:sp>
          <p:nvSpPr>
            <p:cNvPr id="44" name="Rectangle 43"/>
            <p:cNvSpPr/>
            <p:nvPr/>
          </p:nvSpPr>
          <p:spPr>
            <a:xfrm>
              <a:off x="407602" y="1831236"/>
              <a:ext cx="184731" cy="30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SG" dirty="0"/>
            </a:p>
          </p:txBody>
        </p:sp>
        <p:pic>
          <p:nvPicPr>
            <p:cNvPr id="45" name="Grafik 18" descr="DSC00441_edit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425" y="980915"/>
              <a:ext cx="1084642" cy="850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646119" y="752771"/>
            <a:ext cx="2140586" cy="1478820"/>
            <a:chOff x="646119" y="752771"/>
            <a:chExt cx="2140586" cy="1478820"/>
          </a:xfrm>
        </p:grpSpPr>
        <p:sp>
          <p:nvSpPr>
            <p:cNvPr id="14" name="Rectangle 13"/>
            <p:cNvSpPr/>
            <p:nvPr/>
          </p:nvSpPr>
          <p:spPr>
            <a:xfrm>
              <a:off x="646119" y="1723760"/>
              <a:ext cx="2140586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SG" dirty="0"/>
                <a:t>Absolute Positioning </a:t>
              </a:r>
              <a:r>
                <a:rPr lang="en-SG" dirty="0" smtClean="0"/>
                <a:t>Sensor</a:t>
              </a:r>
            </a:p>
            <a:p>
              <a:pPr algn="ctr"/>
              <a:r>
                <a:rPr lang="en-SG" dirty="0" smtClean="0"/>
                <a:t> + Steel Band</a:t>
              </a:r>
              <a:endParaRPr lang="en-SG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9355" y="956167"/>
              <a:ext cx="274243" cy="87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6769" y="752771"/>
              <a:ext cx="628193" cy="1030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746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327" y="180850"/>
            <a:ext cx="8244417" cy="745629"/>
          </a:xfrm>
        </p:spPr>
        <p:txBody>
          <a:bodyPr>
            <a:normAutofit/>
          </a:bodyPr>
          <a:lstStyle/>
          <a:p>
            <a:r>
              <a:rPr lang="en-SG" sz="2800" dirty="0">
                <a:ea typeface="Times New Roman" panose="02020603050405020304" pitchFamily="18" charset="0"/>
              </a:rPr>
              <a:t>WISX Smart Lift </a:t>
            </a:r>
            <a:r>
              <a:rPr lang="en-SG" sz="2800" dirty="0" smtClean="0">
                <a:ea typeface="Times New Roman" panose="02020603050405020304" pitchFamily="18" charset="0"/>
              </a:rPr>
              <a:t>CMS</a:t>
            </a:r>
            <a:endParaRPr lang="en-SG" sz="2800" dirty="0"/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0" r="9469"/>
          <a:stretch/>
        </p:blipFill>
        <p:spPr bwMode="auto">
          <a:xfrm>
            <a:off x="185527" y="1066851"/>
            <a:ext cx="2758068" cy="195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85"/>
          <a:stretch/>
        </p:blipFill>
        <p:spPr bwMode="auto">
          <a:xfrm>
            <a:off x="3191102" y="1078261"/>
            <a:ext cx="3618575" cy="194425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574" y="3162885"/>
            <a:ext cx="3296867" cy="1857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809677" y="1422969"/>
            <a:ext cx="222256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SG" sz="1100" dirty="0"/>
              <a:t>Real-time status monitoring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SG" sz="1100" dirty="0"/>
              <a:t>Automatic events </a:t>
            </a:r>
            <a:r>
              <a:rPr lang="en-SG" sz="1100" dirty="0" smtClean="0"/>
              <a:t>identification </a:t>
            </a:r>
            <a:r>
              <a:rPr lang="en-SG" sz="1100" dirty="0"/>
              <a:t>and real time alerts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SG" sz="1100" dirty="0"/>
              <a:t>Remote access to sensor performance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SG" sz="1100" dirty="0"/>
              <a:t>Lift and lift maintenance KPIs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SG" sz="1100" dirty="0"/>
              <a:t>Smart Map View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SG" sz="1100" dirty="0"/>
              <a:t>Digital Lift Service Inspection </a:t>
            </a:r>
            <a:r>
              <a:rPr lang="en-SG" sz="1100" dirty="0" smtClean="0"/>
              <a:t>Report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100" dirty="0" smtClean="0"/>
              <a:t>Lift / Lift Component Replacement Tracking</a:t>
            </a:r>
            <a:endParaRPr lang="en-SG" sz="11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SG" sz="1100" dirty="0"/>
              <a:t>Configurable Checklists for Maintenance Tasks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SG" sz="1100" dirty="0"/>
              <a:t>Data history, reporting and analytics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90" y="3162885"/>
            <a:ext cx="2887042" cy="183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15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327" y="180850"/>
            <a:ext cx="8244417" cy="745629"/>
          </a:xfrm>
        </p:spPr>
        <p:txBody>
          <a:bodyPr>
            <a:normAutofit/>
          </a:bodyPr>
          <a:lstStyle/>
          <a:p>
            <a:r>
              <a:rPr lang="en-SG" sz="2800" dirty="0">
                <a:ea typeface="Times New Roman" panose="02020603050405020304" pitchFamily="18" charset="0"/>
              </a:rPr>
              <a:t>WISX Smart Lift </a:t>
            </a:r>
            <a:r>
              <a:rPr lang="en-SG" sz="2800" dirty="0" smtClean="0">
                <a:ea typeface="Times New Roman" panose="02020603050405020304" pitchFamily="18" charset="0"/>
              </a:rPr>
              <a:t>CMS</a:t>
            </a:r>
            <a:endParaRPr lang="en-SG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33"/>
          <a:stretch/>
        </p:blipFill>
        <p:spPr>
          <a:xfrm>
            <a:off x="722899" y="796257"/>
            <a:ext cx="3644636" cy="38682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94"/>
          <a:stretch/>
        </p:blipFill>
        <p:spPr>
          <a:xfrm>
            <a:off x="4742367" y="796257"/>
            <a:ext cx="3632041" cy="384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82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3E96C-719D-104A-8393-F1185F1EA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Powered by </a:t>
            </a:r>
            <a:r>
              <a:rPr lang="en-US" sz="3200" dirty="0" err="1"/>
              <a:t>Wisx</a:t>
            </a:r>
            <a:r>
              <a:rPr lang="en-US" sz="3200" dirty="0"/>
              <a:t> – Open </a:t>
            </a:r>
            <a:r>
              <a:rPr lang="en-US" sz="3200" dirty="0" err="1"/>
              <a:t>IoT</a:t>
            </a:r>
            <a:r>
              <a:rPr lang="en-US" sz="3200" dirty="0"/>
              <a:t> Platform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D97367-7478-AF4A-A324-E44AF55D7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lumMod val="50000"/>
                  </a:prstClr>
                </a:solidFill>
              </a:rPr>
              <a:t>Co-confidential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FF5939-2404-DE42-BCBA-EB4C6BBF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66537-94F2-A24E-B020-2BCDC9CD573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9</a:t>
            </a:fld>
            <a:r>
              <a:rPr lang="en-US">
                <a:solidFill>
                  <a:prstClr val="white">
                    <a:lumMod val="50000"/>
                  </a:prstClr>
                </a:solidFill>
              </a:rPr>
              <a:t>   | 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CF674E0C-56C9-40C7-8D06-B0DE0632A93F}"/>
              </a:ext>
            </a:extLst>
          </p:cNvPr>
          <p:cNvSpPr/>
          <p:nvPr/>
        </p:nvSpPr>
        <p:spPr>
          <a:xfrm>
            <a:off x="863600" y="821267"/>
            <a:ext cx="7433124" cy="38511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1373B"/>
              </a:solidFill>
              <a:effectLst/>
              <a:uLnTx/>
              <a:uFillTx/>
              <a:latin typeface="Raleway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45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EC568E9891DC43A8A6216171E1678B" ma:contentTypeVersion="0" ma:contentTypeDescription="Create a new document." ma:contentTypeScope="" ma:versionID="f762bba18d645482aedd023148a4c00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0B7E01-804A-42FE-AF2D-A890507A4D02}">
  <ds:schemaRefs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ACCB9F9-F994-4258-B0C1-2DE3995BE2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DDD2758-452C-4B29-8683-D196B4AA06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35852</TotalTime>
  <Words>516</Words>
  <Application>Microsoft Office PowerPoint</Application>
  <PresentationFormat>On-screen Show (16:9)</PresentationFormat>
  <Paragraphs>133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Avenir Book</vt:lpstr>
      <vt:lpstr>DengXian</vt:lpstr>
      <vt:lpstr>Raleway Medium</vt:lpstr>
      <vt:lpstr>Arial</vt:lpstr>
      <vt:lpstr>Calibri</vt:lpstr>
      <vt:lpstr>Calibri Light</vt:lpstr>
      <vt:lpstr>Times New Roman</vt:lpstr>
      <vt:lpstr>Wingdings</vt:lpstr>
      <vt:lpstr>Wingdings 2</vt:lpstr>
      <vt:lpstr>Office Theme</vt:lpstr>
      <vt:lpstr>WISX Smart Lift</vt:lpstr>
      <vt:lpstr>Issues with Current Lift Maintenance Solution</vt:lpstr>
      <vt:lpstr>WISX Smart Lift Solution</vt:lpstr>
      <vt:lpstr>Solution Architecture</vt:lpstr>
      <vt:lpstr>Lift Sensors Suite Designed and manufactured for  up to 10 years lifespan   </vt:lpstr>
      <vt:lpstr>Lift Sensors Installation Plan </vt:lpstr>
      <vt:lpstr>WISX Smart Lift CMS</vt:lpstr>
      <vt:lpstr>WISX Smart Lift CMS</vt:lpstr>
      <vt:lpstr>Powered by Wisx – Open IoT Platform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</dc:creator>
  <cp:lastModifiedBy>Karan Yiu</cp:lastModifiedBy>
  <cp:revision>886</cp:revision>
  <cp:lastPrinted>2018-08-29T08:42:59Z</cp:lastPrinted>
  <dcterms:created xsi:type="dcterms:W3CDTF">2018-04-27T03:53:48Z</dcterms:created>
  <dcterms:modified xsi:type="dcterms:W3CDTF">2019-09-12T12:53:26Z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0x01010091EC568E9891DC43A8A6216171E1678B</vt:lpwstr>
  </property>
</Properties>
</file>